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4" r:id="rId2"/>
    <p:sldId id="258" r:id="rId3"/>
    <p:sldId id="277" r:id="rId4"/>
    <p:sldId id="262" r:id="rId5"/>
    <p:sldId id="263" r:id="rId6"/>
    <p:sldId id="278" r:id="rId7"/>
    <p:sldId id="279" r:id="rId8"/>
    <p:sldId id="265" r:id="rId9"/>
    <p:sldId id="260" r:id="rId10"/>
    <p:sldId id="280" r:id="rId11"/>
    <p:sldId id="268" r:id="rId12"/>
    <p:sldId id="282" r:id="rId13"/>
    <p:sldId id="281" r:id="rId14"/>
    <p:sldId id="283" r:id="rId15"/>
    <p:sldId id="284" r:id="rId16"/>
    <p:sldId id="26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854EA-DC98-C94E-9534-03874F186E0E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F412B-B1CA-F14D-816B-7BBD23AB43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(6/3/13 10:46) -----</a:t>
            </a:r>
          </a:p>
          <a:p>
            <a:r>
              <a:rPr lang="en-US"/>
              <a:t>Several important things here-</a:t>
            </a:r>
          </a:p>
          <a:p>
            <a:r>
              <a:rPr lang="en-US"/>
              <a:t>1.  Mobius strip - math concept used to show realtionship of the 3 dimensions of NGSS</a:t>
            </a:r>
          </a:p>
          <a:p>
            <a:r>
              <a:rPr lang="en-US"/>
              <a:t>2.  "For states, by states" - not a federal effort, group effort</a:t>
            </a:r>
          </a:p>
          <a:p>
            <a:r>
              <a:rPr lang="en-US"/>
              <a:t>3.  Colors coordinate with DCI's, S&amp;E practices, and CCC</a:t>
            </a:r>
          </a:p>
          <a:p>
            <a:r>
              <a:rPr lang="en-US"/>
              <a:t>4.  "Workbook" meant to be written in, used to do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412B-B1CA-F14D-816B-7BBD23AB43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1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(6/3/13 10:46) -----</a:t>
            </a:r>
          </a:p>
          <a:p>
            <a:r>
              <a:rPr lang="en-US" dirty="0"/>
              <a:t>Orientation shift to think about challenges of implemenation as one approaches adoption.  What are we trying to accomplish, with both adoption and implementation?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C464-E1F6-4967-99B7-694888CE36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DCO-AAA123-20100809-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3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(6/3/13 10:46) -----</a:t>
            </a:r>
          </a:p>
          <a:p>
            <a:r>
              <a:rPr lang="en-US"/>
              <a:t>1.  url - 25 copies here</a:t>
            </a:r>
          </a:p>
          <a:p>
            <a:r>
              <a:rPr lang="en-US"/>
              <a:t>2.  EDI = Education Delivery Institute; but we refer to it as the NGSS Adoption and Implementation Workbook</a:t>
            </a:r>
          </a:p>
          <a:p>
            <a:r>
              <a:rPr lang="en-US"/>
              <a:t>3.  Some tools, many tools, probably not all tools</a:t>
            </a:r>
          </a:p>
          <a:p>
            <a:r>
              <a:rPr lang="en-US"/>
              <a:t>4.  Individualize as needed while maintaining fidelity</a:t>
            </a:r>
          </a:p>
          <a:p>
            <a:r>
              <a:rPr lang="en-US"/>
              <a:t>5.  Strategic but must know where you are going before you decide how to get there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412B-B1CA-F14D-816B-7BBD23AB43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96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(6/3/13 10:46) -----</a:t>
            </a:r>
          </a:p>
          <a:p>
            <a:r>
              <a:rPr lang="en-US"/>
              <a:t>narrative explanations, discrete steps and exercises, and templates to help with the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412B-B1CA-F14D-816B-7BBD23AB43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59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(6/3/13 10:46) -----</a:t>
            </a:r>
          </a:p>
          <a:p>
            <a:r>
              <a:rPr lang="en-US"/>
              <a:t>largely diagnostic and formative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412B-B1CA-F14D-816B-7BBD23AB43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67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(6/3/13 10:46) -----</a:t>
            </a:r>
          </a:p>
          <a:p>
            <a:r>
              <a:rPr lang="en-US"/>
              <a:t>1.  Word version so you can work in it right at your site or customize it for particular audiences</a:t>
            </a:r>
          </a:p>
          <a:p>
            <a:r>
              <a:rPr lang="en-US"/>
              <a:t>2.  a toolbox with a logical organization; not a step by step set of directions</a:t>
            </a:r>
          </a:p>
          <a:p>
            <a:r>
              <a:rPr lang="en-US"/>
              <a:t>3.  lots of tools</a:t>
            </a:r>
          </a:p>
          <a:p>
            <a:r>
              <a:rPr lang="en-US"/>
              <a:t>4.  glossary important for working with diverse audiences</a:t>
            </a:r>
          </a:p>
          <a:p>
            <a:r>
              <a:rPr lang="en-US"/>
              <a:t>5.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412B-B1CA-F14D-816B-7BBD23AB43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41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uFillTx/>
              </a:rPr>
              <a:t>Communications Planning</a:t>
            </a:r>
          </a:p>
          <a:p>
            <a:endParaRPr lang="en-US" dirty="0" smtClean="0">
              <a:uFillTx/>
            </a:endParaRPr>
          </a:p>
          <a:p>
            <a:r>
              <a:rPr lang="en-US" dirty="0" smtClean="0">
                <a:uFillTx/>
              </a:rPr>
              <a:t>Below are communications tools that we hope will assist states as they develop and refine their communications and outreach plans and strategies.</a:t>
            </a:r>
          </a:p>
          <a:p>
            <a:r>
              <a:rPr lang="en-US" dirty="0" smtClean="0">
                <a:uFillTx/>
              </a:rPr>
              <a:t>The first - Key Steps to Building a Communications Strategy - gives an overview of the steps states should take and provides an organizing framework for the rest of the tools.</a:t>
            </a:r>
          </a:p>
          <a:p>
            <a:endParaRPr lang="en-US" dirty="0" smtClean="0">
              <a:uFillTx/>
            </a:endParaRPr>
          </a:p>
          <a:p>
            <a:r>
              <a:rPr lang="en-US" dirty="0" smtClean="0">
                <a:uFillTx/>
              </a:rPr>
              <a:t>Lay the Groundwork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Key Steps to Building a Communications Strategy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Putting the Pieces in Place for a Communications Strategy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Communicating Internally and Externally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Communications Channels for Every Budget</a:t>
            </a:r>
          </a:p>
          <a:p>
            <a:r>
              <a:rPr lang="en-US" dirty="0" smtClean="0">
                <a:uFillTx/>
              </a:rPr>
              <a:t>Build a Communications and Outreach Plan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Audience Mapping: The Why, How and What to Look For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College- and Career-Ready Communications and Outreach Plan Template [PDF, Word]</a:t>
            </a:r>
          </a:p>
          <a:p>
            <a:r>
              <a:rPr lang="en-US" dirty="0" smtClean="0">
                <a:uFillTx/>
              </a:rPr>
              <a:t>Put Your Plan into 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Building a College- and Career-Ready Coalition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Communications Research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Hosting a College- and Career-Ready Roundtable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Talking to the Media 101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Engaging the Media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Measuring a Communications Strategy's Success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A Mid-Course Audit for Your College- and Career-Ready Communications Strategy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----- Meeting Notes (6/3/13 10:46) -----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uFillTx/>
              </a:rPr>
              <a:t>Good slogan; good additional resoruce</a:t>
            </a:r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EB5E3-F6A9-194C-B0B5-11D3D3033BFF}" type="slidenum">
              <a:rPr lang="en-US" smtClean="0">
                <a:uFillTx/>
              </a:rPr>
              <a:pPr/>
              <a:t>8</a:t>
            </a:fld>
            <a:endParaRPr lang="en-US" dirty="0"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(6/3/13 10:48) -----</a:t>
            </a:r>
          </a:p>
          <a:p>
            <a:r>
              <a:rPr lang="en-US"/>
              <a:t>The seven chapters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412B-B1CA-F14D-816B-7BBD23AB43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38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(6/3/13 10:57) -----</a:t>
            </a:r>
          </a:p>
          <a:p>
            <a:r>
              <a:rPr lang="en-US"/>
              <a:t>This tool consists of a table of diagnostic questions on the seven chapters/major topics and the TYPE OF EVIDENCE TO ADDRESS THE QUESTION- </a:t>
            </a:r>
          </a:p>
          <a:p>
            <a:r>
              <a:rPr lang="en-US"/>
              <a:t>Strategic leadership team</a:t>
            </a:r>
          </a:p>
          <a:p>
            <a:r>
              <a:rPr lang="en-US"/>
              <a:t>Apiration</a:t>
            </a:r>
          </a:p>
          <a:p>
            <a:r>
              <a:rPr lang="en-US"/>
              <a:t>Past and Present Performance</a:t>
            </a:r>
          </a:p>
          <a:p>
            <a:r>
              <a:rPr lang="en-US"/>
              <a:t>State's Role and Approach</a:t>
            </a:r>
          </a:p>
          <a:p>
            <a:r>
              <a:rPr lang="en-US"/>
              <a:t>Targets and Trajectories</a:t>
            </a:r>
          </a:p>
          <a:p>
            <a:r>
              <a:rPr lang="en-US"/>
              <a:t>Stakeholder Engagement Strategy</a:t>
            </a:r>
          </a:p>
          <a:p>
            <a:r>
              <a:rPr lang="en-US"/>
              <a:t>Routines for Monitoring Progress</a:t>
            </a:r>
          </a:p>
          <a:p>
            <a:endParaRPr lang="en-US"/>
          </a:p>
          <a:p>
            <a:r>
              <a:rPr lang="en-US"/>
              <a:t>Let's look at Aspiration (7 diagnostic questions) - is the evidence appropriate, collected, and used?  What other evidence might you gather?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412B-B1CA-F14D-816B-7BBD23AB43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1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2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1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7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448283" y="367410"/>
            <a:ext cx="6547250" cy="29832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Rectangle 280"/>
          <p:cNvSpPr txBox="1">
            <a:spLocks noChangeArrowheads="1"/>
          </p:cNvSpPr>
          <p:nvPr userDrawn="1"/>
        </p:nvSpPr>
        <p:spPr bwMode="auto">
          <a:xfrm>
            <a:off x="8803158" y="6564952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CF1D000-883C-44DB-93B0-94C62FBCA262}" type="slidenum">
              <a:rPr lang="en-US" sz="1000" b="0" i="0" normalizeH="0" baseline="0" smtClean="0">
                <a:solidFill>
                  <a:srgbClr val="FFFFFF"/>
                </a:solidFill>
                <a:latin typeface="Tahoma" pitchFamily="34" charset="0"/>
              </a:rPr>
              <a:pPr/>
              <a:t>‹#›</a:t>
            </a:fld>
            <a:r>
              <a:rPr lang="en-US" sz="1000" b="0" i="0" normalizeH="0" baseline="0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sz="1000" b="0" i="0" normalizeH="0" baseline="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Green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Automatic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63853" y="6564953"/>
            <a:ext cx="4197007" cy="15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lnSpc>
                <a:spcPct val="101000"/>
              </a:lnSpc>
            </a:pPr>
            <a:r>
              <a:rPr lang="en-US" sz="10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©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2013 </a:t>
            </a:r>
            <a:r>
              <a:rPr lang="en-US" sz="1000" dirty="0">
                <a:solidFill>
                  <a:srgbClr val="FFFFFF"/>
                </a:solidFill>
                <a:latin typeface="Tahoma" pitchFamily="32" charset="0"/>
              </a:rPr>
              <a:t>U.S. Education Delivery 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Institute and Achieve</a:t>
            </a:r>
            <a:endParaRPr lang="en-US" sz="1000" dirty="0">
              <a:solidFill>
                <a:srgbClr val="FFFFFF"/>
              </a:solidFill>
              <a:latin typeface="Tahoma" pitchFamily="32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18" y="136058"/>
            <a:ext cx="834217" cy="7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41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448283" y="367410"/>
            <a:ext cx="6547250" cy="29832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Rectangle 280"/>
          <p:cNvSpPr txBox="1">
            <a:spLocks noChangeArrowheads="1"/>
          </p:cNvSpPr>
          <p:nvPr userDrawn="1"/>
        </p:nvSpPr>
        <p:spPr bwMode="auto">
          <a:xfrm>
            <a:off x="8803158" y="6564952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CF1D000-883C-44DB-93B0-94C62FBCA262}" type="slidenum">
              <a:rPr lang="en-US" sz="1000" b="0" i="0" normalizeH="0" baseline="0" smtClean="0">
                <a:solidFill>
                  <a:srgbClr val="FFFFFF"/>
                </a:solidFill>
                <a:latin typeface="Tahoma" pitchFamily="34" charset="0"/>
              </a:rPr>
              <a:pPr/>
              <a:t>‹#›</a:t>
            </a:fld>
            <a:r>
              <a:rPr lang="en-US" sz="1000" b="0" i="0" normalizeH="0" baseline="0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sz="1000" b="0" i="0" normalizeH="0" baseline="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Green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Automatic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63853" y="6564953"/>
            <a:ext cx="4197007" cy="15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lnSpc>
                <a:spcPct val="101000"/>
              </a:lnSpc>
            </a:pPr>
            <a:r>
              <a:rPr lang="en-US" sz="10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©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2013 </a:t>
            </a:r>
            <a:r>
              <a:rPr lang="en-US" sz="1000" dirty="0">
                <a:solidFill>
                  <a:srgbClr val="FFFFFF"/>
                </a:solidFill>
                <a:latin typeface="Tahoma" pitchFamily="32" charset="0"/>
              </a:rPr>
              <a:t>U.S. Education Delivery 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Institute and Achieve</a:t>
            </a:r>
            <a:endParaRPr lang="en-US" sz="1000" dirty="0">
              <a:solidFill>
                <a:srgbClr val="FFFFFF"/>
              </a:solidFill>
              <a:latin typeface="Tahoma" pitchFamily="32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18" y="136058"/>
            <a:ext cx="834217" cy="7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86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448283" y="367410"/>
            <a:ext cx="6547250" cy="29832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Rectangle 280"/>
          <p:cNvSpPr txBox="1">
            <a:spLocks noChangeArrowheads="1"/>
          </p:cNvSpPr>
          <p:nvPr userDrawn="1"/>
        </p:nvSpPr>
        <p:spPr bwMode="auto">
          <a:xfrm>
            <a:off x="8803158" y="6564952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CF1D000-883C-44DB-93B0-94C62FBCA262}" type="slidenum">
              <a:rPr lang="en-US" sz="1000" b="0" i="0" normalizeH="0" baseline="0" smtClean="0">
                <a:solidFill>
                  <a:srgbClr val="FFFFFF"/>
                </a:solidFill>
                <a:latin typeface="Tahoma" pitchFamily="34" charset="0"/>
              </a:rPr>
              <a:pPr/>
              <a:t>‹#›</a:t>
            </a:fld>
            <a:r>
              <a:rPr lang="en-US" sz="1000" b="0" i="0" normalizeH="0" baseline="0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sz="1000" b="0" i="0" normalizeH="0" baseline="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Green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Automatic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63853" y="6564953"/>
            <a:ext cx="4197007" cy="15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lnSpc>
                <a:spcPct val="101000"/>
              </a:lnSpc>
            </a:pPr>
            <a:r>
              <a:rPr lang="en-US" sz="10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©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2013 </a:t>
            </a:r>
            <a:r>
              <a:rPr lang="en-US" sz="1000" dirty="0">
                <a:solidFill>
                  <a:srgbClr val="FFFFFF"/>
                </a:solidFill>
                <a:latin typeface="Tahoma" pitchFamily="32" charset="0"/>
              </a:rPr>
              <a:t>U.S. Education Delivery 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Institute and Achieve</a:t>
            </a:r>
            <a:endParaRPr lang="en-US" sz="1000" dirty="0">
              <a:solidFill>
                <a:srgbClr val="FFFFFF"/>
              </a:solidFill>
              <a:latin typeface="Tahoma" pitchFamily="32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18" y="136058"/>
            <a:ext cx="834217" cy="7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79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448283" y="367410"/>
            <a:ext cx="6547250" cy="29832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Rectangle 280"/>
          <p:cNvSpPr txBox="1">
            <a:spLocks noChangeArrowheads="1"/>
          </p:cNvSpPr>
          <p:nvPr userDrawn="1"/>
        </p:nvSpPr>
        <p:spPr bwMode="auto">
          <a:xfrm>
            <a:off x="8803158" y="6564952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CF1D000-883C-44DB-93B0-94C62FBCA262}" type="slidenum">
              <a:rPr lang="en-US" sz="1000" b="0" i="0" normalizeH="0" baseline="0" smtClean="0">
                <a:solidFill>
                  <a:srgbClr val="FFFFFF"/>
                </a:solidFill>
                <a:latin typeface="Tahoma" pitchFamily="34" charset="0"/>
              </a:rPr>
              <a:pPr/>
              <a:t>‹#›</a:t>
            </a:fld>
            <a:r>
              <a:rPr lang="en-US" sz="1000" b="0" i="0" normalizeH="0" baseline="0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sz="1000" b="0" i="0" normalizeH="0" baseline="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Green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Automatic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63853" y="6564953"/>
            <a:ext cx="4197007" cy="15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lnSpc>
                <a:spcPct val="101000"/>
              </a:lnSpc>
            </a:pPr>
            <a:r>
              <a:rPr lang="en-US" sz="10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©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2013 </a:t>
            </a:r>
            <a:r>
              <a:rPr lang="en-US" sz="1000" dirty="0">
                <a:solidFill>
                  <a:srgbClr val="FFFFFF"/>
                </a:solidFill>
                <a:latin typeface="Tahoma" pitchFamily="32" charset="0"/>
              </a:rPr>
              <a:t>U.S. Education Delivery 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Institute and Achieve</a:t>
            </a:r>
            <a:endParaRPr lang="en-US" sz="1000" dirty="0">
              <a:solidFill>
                <a:srgbClr val="FFFFFF"/>
              </a:solidFill>
              <a:latin typeface="Tahoma" pitchFamily="32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18" y="136058"/>
            <a:ext cx="834217" cy="7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72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uFillTx/>
              </a:defRPr>
            </a:lvl1pPr>
          </a:lstStyle>
          <a:p>
            <a:fld id="{FA7FE77C-AF48-3246-81CD-1FACB1FB746A}" type="slidenum">
              <a:rPr lang="en-US" smtClean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  <p:sp>
        <p:nvSpPr>
          <p:cNvPr id="5" name="Footer Placeholder 71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7239000" cy="533400"/>
          </a:xfrm>
        </p:spPr>
        <p:txBody>
          <a:bodyPr/>
          <a:lstStyle/>
          <a:p>
            <a:endParaRPr lang="en-US" b="1" dirty="0" smtClean="0">
              <a:solidFill>
                <a:srgbClr val="E4A11B"/>
              </a:solidFill>
              <a:uFillTx/>
            </a:endParaRPr>
          </a:p>
          <a:p>
            <a:r>
              <a:rPr lang="en-US" b="1" dirty="0" smtClean="0">
                <a:solidFill>
                  <a:srgbClr val="E4A11B"/>
                </a:solidFill>
                <a:uFillTx/>
                <a:latin typeface="Arial" pitchFamily="34" charset="0"/>
                <a:cs typeface="Arial" pitchFamily="34" charset="0"/>
              </a:rPr>
              <a:t>Source:</a:t>
            </a:r>
            <a:endParaRPr lang="en-US" dirty="0" smtClean="0">
              <a:solidFill>
                <a:srgbClr val="E4A11B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en-US" dirty="0"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06913"/>
          </a:xfrm>
        </p:spPr>
        <p:txBody>
          <a:bodyPr/>
          <a:lstStyle>
            <a:lvl3pPr marL="914400" indent="177800">
              <a:defRPr>
                <a:uFillTx/>
              </a:defRPr>
            </a:lvl3pPr>
          </a:lstStyle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2"/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4048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 userDrawn="1"/>
        </p:nvGrpSpPr>
        <p:grpSpPr>
          <a:xfrm>
            <a:off x="0" y="-3176"/>
            <a:ext cx="9144000" cy="1289050"/>
            <a:chOff x="0" y="-3175"/>
            <a:chExt cx="9144000" cy="1289050"/>
          </a:xfrm>
        </p:grpSpPr>
        <p:pic>
          <p:nvPicPr>
            <p:cNvPr id="9" name="Picture 8" descr="_0013_14.jpg"/>
            <p:cNvPicPr>
              <a:picLocks noChangeAspect="1"/>
            </p:cNvPicPr>
            <p:nvPr/>
          </p:nvPicPr>
          <p:blipFill>
            <a:blip r:embed="rId2" cstate="print"/>
            <a:srcRect b="4275"/>
            <a:stretch>
              <a:fillRect/>
            </a:stretch>
          </p:blipFill>
          <p:spPr>
            <a:xfrm>
              <a:off x="0" y="0"/>
              <a:ext cx="9144000" cy="1282700"/>
            </a:xfrm>
            <a:prstGeom prst="rect">
              <a:avLst/>
            </a:prstGeom>
          </p:spPr>
        </p:pic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1375833" y="-3175"/>
              <a:ext cx="7256874" cy="128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noFill/>
              <a:prstDash val="solid"/>
              <a:rou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>
                  <a:uFillTx/>
                </a:defRPr>
              </a:pPr>
              <a:endParaRPr lang="en-US" dirty="0">
                <a:uFillTx/>
              </a:endParaRPr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0" y="0"/>
              <a:ext cx="7239000" cy="128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1B2"/>
            </a:solidFill>
            <a:ln w="9525" cap="flat" cmpd="sng">
              <a:noFill/>
              <a:prstDash val="solid"/>
              <a:rou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>
                  <a:uFillTx/>
                </a:defRPr>
              </a:pPr>
              <a:endParaRPr lang="en-US" dirty="0">
                <a:uFillTx/>
              </a:endParaRPr>
            </a:p>
          </p:txBody>
        </p:sp>
      </p:grpSp>
      <p:sp>
        <p:nvSpPr>
          <p:cNvPr id="5" name="Slide Number Placeholder 24"/>
          <p:cNvSpPr>
            <a:spLocks noGrp="1"/>
          </p:cNvSpPr>
          <p:nvPr>
            <p:ph type="sldNum" sz="quarter" idx="4"/>
          </p:nvPr>
        </p:nvSpPr>
        <p:spPr>
          <a:xfrm>
            <a:off x="6934200" y="6324600"/>
            <a:ext cx="152400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F9F9F"/>
                </a:solidFill>
                <a:uFillTx/>
              </a:defRPr>
            </a:lvl1pPr>
          </a:lstStyle>
          <a:p>
            <a:fld id="{FA7FE77C-AF48-3246-81CD-1FACB1FB746A}" type="slidenum">
              <a:rPr lang="en-US" smtClean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6096000" cy="1285875"/>
          </a:xfrm>
        </p:spPr>
        <p:txBody>
          <a:bodyPr/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3" name="Footer Placeholder 71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7239000" cy="533400"/>
          </a:xfrm>
        </p:spPr>
        <p:txBody>
          <a:bodyPr/>
          <a:lstStyle/>
          <a:p>
            <a:endParaRPr lang="en-US" b="1" dirty="0" smtClean="0">
              <a:solidFill>
                <a:srgbClr val="E4A11B"/>
              </a:solidFill>
              <a:uFillTx/>
            </a:endParaRPr>
          </a:p>
          <a:p>
            <a:r>
              <a:rPr lang="en-US" b="1" dirty="0" smtClean="0">
                <a:solidFill>
                  <a:srgbClr val="E4A11B"/>
                </a:solidFill>
                <a:uFillTx/>
                <a:latin typeface="Arial" pitchFamily="34" charset="0"/>
                <a:cs typeface="Arial" pitchFamily="34" charset="0"/>
              </a:rPr>
              <a:t>Source:</a:t>
            </a:r>
            <a:endParaRPr lang="en-US" dirty="0" smtClean="0">
              <a:solidFill>
                <a:srgbClr val="E4A11B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en-US" dirty="0">
              <a:uFillTx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06913"/>
          </a:xfrm>
        </p:spPr>
        <p:txBody>
          <a:bodyPr/>
          <a:lstStyle>
            <a:lvl3pPr marL="914400" indent="177800">
              <a:defRPr>
                <a:uFillTx/>
              </a:defRPr>
            </a:lvl3pPr>
          </a:lstStyle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2"/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5307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448283" y="367410"/>
            <a:ext cx="6547250" cy="29832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Rectangle 280"/>
          <p:cNvSpPr txBox="1">
            <a:spLocks noChangeArrowheads="1"/>
          </p:cNvSpPr>
          <p:nvPr userDrawn="1"/>
        </p:nvSpPr>
        <p:spPr bwMode="auto">
          <a:xfrm>
            <a:off x="8803158" y="6564952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CF1D000-883C-44DB-93B0-94C62FBCA262}" type="slidenum">
              <a:rPr lang="en-US" sz="1000" b="0" i="0" normalizeH="0" baseline="0" smtClean="0">
                <a:solidFill>
                  <a:srgbClr val="FFFFFF"/>
                </a:solidFill>
                <a:latin typeface="Tahoma" pitchFamily="34" charset="0"/>
              </a:rPr>
              <a:pPr/>
              <a:t>‹#›</a:t>
            </a:fld>
            <a:r>
              <a:rPr lang="en-US" sz="1000" b="0" i="0" normalizeH="0" baseline="0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sz="1000" b="0" i="0" normalizeH="0" baseline="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Green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Automatic bulleted text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r>
              <a:rPr lang="en-US" dirty="0" smtClean="0"/>
              <a:t>Text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63853" y="6564953"/>
            <a:ext cx="4197007" cy="15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lnSpc>
                <a:spcPct val="101000"/>
              </a:lnSpc>
            </a:pPr>
            <a:r>
              <a:rPr lang="en-US" sz="10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©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2013 </a:t>
            </a:r>
            <a:r>
              <a:rPr lang="en-US" sz="1000" dirty="0">
                <a:solidFill>
                  <a:srgbClr val="FFFFFF"/>
                </a:solidFill>
                <a:latin typeface="Tahoma" pitchFamily="32" charset="0"/>
              </a:rPr>
              <a:t>U.S. Education Delivery </a:t>
            </a:r>
            <a:r>
              <a:rPr lang="en-US" sz="1000" dirty="0" smtClean="0">
                <a:solidFill>
                  <a:srgbClr val="FFFFFF"/>
                </a:solidFill>
                <a:latin typeface="Tahoma" pitchFamily="32" charset="0"/>
              </a:rPr>
              <a:t>Institute and Achieve</a:t>
            </a:r>
            <a:endParaRPr lang="en-US" sz="1000" dirty="0">
              <a:solidFill>
                <a:srgbClr val="FFFFFF"/>
              </a:solidFill>
              <a:latin typeface="Tahoma" pitchFamily="32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60740" y="1146692"/>
            <a:ext cx="8754660" cy="251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409" indent="-181409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960" indent="-29155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792" indent="-16683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553" indent="-111762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18" y="136058"/>
            <a:ext cx="834217" cy="7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1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1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5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1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3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8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7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8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92AAC-7626-A844-899D-28666C666A66}" type="datetimeFigureOut">
              <a:rPr lang="en-US" smtClean="0"/>
              <a:t>6/28/13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1823-BD4D-644E-B2A8-FEDF72471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hyperlink" Target="mailto:tkeller@achieve.org" TargetMode="External"/><Relationship Id="rId3" Type="http://schemas.openxmlformats.org/officeDocument/2006/relationships/hyperlink" Target="http://www.nextgenscienc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/>
          </p:cNvSpPr>
          <p:nvPr/>
        </p:nvSpPr>
        <p:spPr bwMode="auto">
          <a:xfrm>
            <a:off x="0" y="2357437"/>
            <a:ext cx="9144000" cy="3626462"/>
          </a:xfrm>
          <a:prstGeom prst="rect">
            <a:avLst/>
          </a:prstGeom>
          <a:gradFill rotWithShape="0">
            <a:gsLst>
              <a:gs pos="0">
                <a:srgbClr val="9BBB59"/>
              </a:gs>
              <a:gs pos="42999">
                <a:srgbClr val="C3D69B"/>
              </a:gs>
              <a:gs pos="98000">
                <a:srgbClr val="FFFFFF"/>
              </a:gs>
              <a:gs pos="100000">
                <a:srgbClr val="FFFFFF"/>
              </a:gs>
            </a:gsLst>
            <a:lin ang="18900000"/>
          </a:gradFill>
          <a:ln w="54186">
            <a:solidFill>
              <a:srgbClr val="F79646"/>
            </a:solidFill>
            <a:round/>
            <a:headEnd/>
            <a:tailEnd/>
          </a:ln>
        </p:spPr>
        <p:txBody>
          <a:bodyPr lIns="88692" tIns="50679" rIns="88692" bIns="50679"/>
          <a:lstStyle/>
          <a:p>
            <a:pPr algn="ctr" defTabSz="911297" fontAlgn="base" hangingPunct="0">
              <a:lnSpc>
                <a:spcPts val="5751"/>
              </a:lnSpc>
              <a:spcBef>
                <a:spcPts val="1264"/>
              </a:spcBef>
              <a:spcAft>
                <a:spcPct val="0"/>
              </a:spcAft>
            </a:pPr>
            <a:r>
              <a:rPr lang="en-US" sz="4600" b="1" dirty="0">
                <a:solidFill>
                  <a:srgbClr val="000000"/>
                </a:solidFill>
                <a:latin typeface="Helvetica" charset="0"/>
                <a:sym typeface="Helvetica" charset="0"/>
              </a:rPr>
              <a:t>Next Generation Science </a:t>
            </a:r>
            <a:r>
              <a:rPr lang="en-US" sz="4600" b="1" dirty="0" smtClean="0">
                <a:solidFill>
                  <a:srgbClr val="000000"/>
                </a:solidFill>
                <a:latin typeface="Helvetica" charset="0"/>
                <a:sym typeface="Helvetica" charset="0"/>
              </a:rPr>
              <a:t>Standards</a:t>
            </a:r>
          </a:p>
          <a:p>
            <a:pPr algn="ctr" defTabSz="911297" fontAlgn="base" hangingPunct="0">
              <a:lnSpc>
                <a:spcPts val="5751"/>
              </a:lnSpc>
              <a:spcBef>
                <a:spcPts val="1264"/>
              </a:spcBef>
              <a:spcAft>
                <a:spcPct val="0"/>
              </a:spcAft>
            </a:pPr>
            <a:r>
              <a:rPr lang="en-US" sz="4600" b="1" dirty="0" smtClean="0">
                <a:solidFill>
                  <a:srgbClr val="000000"/>
                </a:solidFill>
                <a:latin typeface="Helvetica" charset="0"/>
                <a:sym typeface="Helvetica" charset="0"/>
              </a:rPr>
              <a:t>Adoption and Implementation Workbook</a:t>
            </a:r>
            <a:endParaRPr lang="en-US" sz="4600" dirty="0">
              <a:solidFill>
                <a:srgbClr val="000000"/>
              </a:solidFill>
              <a:sym typeface="Helvetica Light"/>
            </a:endParaRPr>
          </a:p>
        </p:txBody>
      </p:sp>
      <p:pic>
        <p:nvPicPr>
          <p:cNvPr id="51203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0349" y="160734"/>
            <a:ext cx="3165574" cy="145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84694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531"/>
            <a:ext cx="6096000" cy="10423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dig in—Chapter 1, </a:t>
            </a:r>
            <a:br>
              <a:rPr lang="en-US" dirty="0" smtClean="0"/>
            </a:br>
            <a:r>
              <a:rPr lang="en-US" dirty="0" smtClean="0"/>
              <a:t>Step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2283"/>
            <a:ext cx="8229600" cy="3584830"/>
          </a:xfrm>
        </p:spPr>
        <p:txBody>
          <a:bodyPr/>
          <a:lstStyle/>
          <a:p>
            <a:r>
              <a:rPr lang="en-US" dirty="0" smtClean="0"/>
              <a:t>Please open your books to page 13;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Figure 2: Diagnostic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6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448283" y="218248"/>
            <a:ext cx="6806425" cy="596653"/>
          </a:xfrm>
        </p:spPr>
        <p:txBody>
          <a:bodyPr/>
          <a:lstStyle/>
          <a:p>
            <a:r>
              <a:rPr lang="en-US" dirty="0" smtClean="0"/>
              <a:t>To complete this exercise, you’ll use the diagnostic tool in your workbook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The diagnostic </a:t>
            </a:r>
            <a:r>
              <a:rPr lang="en-US" dirty="0" smtClean="0"/>
              <a:t>questions are available </a:t>
            </a:r>
            <a:r>
              <a:rPr lang="en-US" dirty="0"/>
              <a:t>in the workbook on pages </a:t>
            </a:r>
            <a:r>
              <a:rPr lang="en-US" dirty="0" smtClean="0"/>
              <a:t>13-16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6" b="19287"/>
          <a:stretch/>
        </p:blipFill>
        <p:spPr bwMode="auto">
          <a:xfrm>
            <a:off x="764565" y="1511588"/>
            <a:ext cx="7844933" cy="48410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84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346"/>
            <a:ext cx="6993366" cy="109452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EXERCISE 2 – Review Capacity to Adopt and Implement the NGSS – page 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57" y="1600200"/>
            <a:ext cx="8478043" cy="50447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Instructions:</a:t>
            </a:r>
          </a:p>
          <a:p>
            <a:pPr lvl="1"/>
            <a:r>
              <a:rPr lang="en-US" dirty="0" smtClean="0"/>
              <a:t>Read through the diagnostic tool and take notes individually on evidence of strength or challenge for each critical element.</a:t>
            </a:r>
          </a:p>
          <a:p>
            <a:pPr lvl="1"/>
            <a:r>
              <a:rPr lang="en-US" dirty="0" smtClean="0"/>
              <a:t>Determine who has access to/holds the evidence.</a:t>
            </a:r>
          </a:p>
          <a:p>
            <a:pPr lvl="1"/>
            <a:r>
              <a:rPr lang="en-US" dirty="0" smtClean="0"/>
              <a:t>Use the evidence to arrive at an individual rating for each critical element.</a:t>
            </a:r>
          </a:p>
          <a:p>
            <a:pPr lvl="1"/>
            <a:r>
              <a:rPr lang="en-US" dirty="0" smtClean="0"/>
              <a:t>Share individual ratings (weak = 1 to strong = 4) with the group by marking on the flipchart.</a:t>
            </a:r>
          </a:p>
          <a:p>
            <a:pPr lvl="1"/>
            <a:r>
              <a:rPr lang="en-US" dirty="0" smtClean="0"/>
              <a:t>Discuss and come to consensus as a group on areas of relative strength and challenge across the critical elements.</a:t>
            </a:r>
          </a:p>
          <a:p>
            <a:pPr lvl="1"/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Exercise notes:</a:t>
            </a:r>
          </a:p>
          <a:p>
            <a:pPr lvl="1"/>
            <a:r>
              <a:rPr lang="en-US" dirty="0" smtClean="0"/>
              <a:t>Guiding questions for discussion.</a:t>
            </a:r>
          </a:p>
          <a:p>
            <a:pPr lvl="1"/>
            <a:r>
              <a:rPr lang="en-US" dirty="0" smtClean="0"/>
              <a:t>You may not need to bring the group to consensus; the discussion and agreement on </a:t>
            </a:r>
            <a:r>
              <a:rPr lang="en-US" u="sng" dirty="0" smtClean="0"/>
              <a:t>evidence</a:t>
            </a:r>
            <a:r>
              <a:rPr lang="en-US" dirty="0" smtClean="0"/>
              <a:t> is more important than any specific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7480"/>
            <a:ext cx="6096000" cy="8683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Reminders!!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9969"/>
            <a:ext cx="8229600" cy="34471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		There is no right answer.</a:t>
            </a:r>
          </a:p>
          <a:p>
            <a:pPr>
              <a:buNone/>
            </a:pPr>
            <a:r>
              <a:rPr lang="en-US" dirty="0" smtClean="0"/>
              <a:t>2.		There is no sample plan.</a:t>
            </a:r>
          </a:p>
          <a:p>
            <a:pPr>
              <a:buNone/>
            </a:pPr>
            <a:r>
              <a:rPr lang="en-US" dirty="0" smtClean="0"/>
              <a:t>3.		Evidence is critical.</a:t>
            </a:r>
          </a:p>
          <a:p>
            <a:pPr>
              <a:buNone/>
            </a:pPr>
            <a:r>
              <a:rPr lang="en-US" dirty="0" smtClean="0"/>
              <a:t>4.		You are building a knowledge base.</a:t>
            </a:r>
          </a:p>
          <a:p>
            <a:pPr>
              <a:buNone/>
            </a:pPr>
            <a:r>
              <a:rPr lang="en-US" dirty="0" smtClean="0"/>
              <a:t>5.		This is of value to LEAs as well as SEAs.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6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7481"/>
            <a:ext cx="6096000" cy="86839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Let’s dig in again —Chapter 4, step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530"/>
          </a:xfrm>
        </p:spPr>
        <p:txBody>
          <a:bodyPr>
            <a:normAutofit/>
          </a:bodyPr>
          <a:lstStyle/>
          <a:p>
            <a:r>
              <a:rPr lang="en-US" dirty="0" smtClean="0"/>
              <a:t>Please open your books to page 47, then to page 50 Exercise 9: Define Your State’s Role</a:t>
            </a:r>
          </a:p>
          <a:p>
            <a:pPr>
              <a:buNone/>
            </a:pPr>
            <a:r>
              <a:rPr lang="en-US" dirty="0" smtClean="0"/>
              <a:t>	(in relation to 5 levers of: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	Policy/Guidance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Funding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Capacity-building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Monitoring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Coordination)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136"/>
            <a:ext cx="6096000" cy="105973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EXERCISE 9 – Define Your State’s Role– page 50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168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Instructions:</a:t>
            </a:r>
          </a:p>
          <a:p>
            <a:pPr lvl="1"/>
            <a:r>
              <a:rPr lang="en-US" dirty="0" smtClean="0"/>
              <a:t>Using the template, answer questions for each of the five levers under “Current Use” columns for the CCSS (</a:t>
            </a:r>
            <a:r>
              <a:rPr lang="en-US" i="1" dirty="0" smtClean="0"/>
              <a:t>building on what we have learned from CCSS implementation) </a:t>
            </a:r>
            <a:r>
              <a:rPr lang="en-US" dirty="0" smtClean="0"/>
              <a:t>and past science standards implementation</a:t>
            </a:r>
          </a:p>
          <a:p>
            <a:pPr lvl="2"/>
            <a:r>
              <a:rPr lang="en-US" dirty="0"/>
              <a:t>How has this lever…</a:t>
            </a:r>
          </a:p>
          <a:p>
            <a:pPr lvl="2"/>
            <a:r>
              <a:rPr lang="en-US" dirty="0"/>
              <a:t>What has it looked like…successful…</a:t>
            </a:r>
          </a:p>
          <a:p>
            <a:pPr lvl="2"/>
            <a:r>
              <a:rPr lang="en-US" dirty="0"/>
              <a:t>What has it looked like…unsuccessful…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Using the template, answer questions for each of the five levers under “Future Use: NGSS Implementation”:</a:t>
            </a:r>
          </a:p>
          <a:p>
            <a:pPr lvl="2"/>
            <a:r>
              <a:rPr lang="en-US" dirty="0"/>
              <a:t>How important…</a:t>
            </a:r>
          </a:p>
          <a:p>
            <a:pPr lvl="2"/>
            <a:r>
              <a:rPr lang="en-US" dirty="0"/>
              <a:t>What will we do similarly…</a:t>
            </a:r>
          </a:p>
          <a:p>
            <a:pPr lvl="2"/>
            <a:r>
              <a:rPr lang="en-US" dirty="0"/>
              <a:t>What will we do differently…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7FE77C-AF48-3246-81CD-1FACB1FB746A}" type="slidenum">
              <a:rPr lang="en-US" smtClean="0">
                <a:uFillTx/>
              </a:rPr>
              <a:pPr/>
              <a:t>16</a:t>
            </a:fld>
            <a:endParaRPr lang="en-US" dirty="0">
              <a:uFillTx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uFillTx/>
              </a:rPr>
              <a:t>Critical Audiences </a:t>
            </a:r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b="1" dirty="0" smtClean="0">
              <a:solidFill>
                <a:srgbClr val="E4A11B"/>
              </a:solidFill>
              <a:uFillTx/>
            </a:endParaRPr>
          </a:p>
          <a:p>
            <a:endParaRPr lang="en-US" dirty="0"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14" y="1339963"/>
            <a:ext cx="9144000" cy="5335700"/>
          </a:xfrm>
        </p:spPr>
        <p:txBody>
          <a:bodyPr numCol="3">
            <a:normAutofit fontScale="77500" lnSpcReduction="20000"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State Board </a:t>
            </a:r>
            <a:r>
              <a:rPr lang="en-US" dirty="0">
                <a:uFillTx/>
              </a:rPr>
              <a:t>of </a:t>
            </a:r>
            <a:r>
              <a:rPr lang="en-US" dirty="0" smtClean="0">
                <a:uFillTx/>
              </a:rPr>
              <a:t>Education </a:t>
            </a:r>
            <a:r>
              <a:rPr lang="en-US" dirty="0">
                <a:uFillTx/>
              </a:rPr>
              <a:t>M</a:t>
            </a:r>
            <a:r>
              <a:rPr lang="en-US" dirty="0" smtClean="0">
                <a:uFillTx/>
              </a:rPr>
              <a:t>embers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Teachers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Department or Curriculum Leads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S</a:t>
            </a:r>
            <a:r>
              <a:rPr lang="en-US" dirty="0" smtClean="0">
                <a:uFillTx/>
              </a:rPr>
              <a:t>chool Leaders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G</a:t>
            </a:r>
            <a:r>
              <a:rPr lang="en-US" dirty="0" smtClean="0">
                <a:uFillTx/>
              </a:rPr>
              <a:t>overnor’s </a:t>
            </a:r>
            <a:r>
              <a:rPr lang="en-US" dirty="0">
                <a:uFillTx/>
              </a:rPr>
              <a:t>O</a:t>
            </a:r>
            <a:r>
              <a:rPr lang="en-US" dirty="0" smtClean="0">
                <a:uFillTx/>
              </a:rPr>
              <a:t>ffice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L</a:t>
            </a:r>
            <a:r>
              <a:rPr lang="en-US" dirty="0" smtClean="0">
                <a:uFillTx/>
              </a:rPr>
              <a:t>egislators &amp; Staff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SEA </a:t>
            </a:r>
            <a:r>
              <a:rPr lang="en-US" dirty="0">
                <a:uFillTx/>
              </a:rPr>
              <a:t>leaders </a:t>
            </a:r>
            <a:r>
              <a:rPr lang="en-US" dirty="0" smtClean="0">
                <a:uFillTx/>
              </a:rPr>
              <a:t>&amp; Staff 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H</a:t>
            </a:r>
            <a:r>
              <a:rPr lang="en-US" dirty="0" smtClean="0">
                <a:uFillTx/>
              </a:rPr>
              <a:t>igher Education </a:t>
            </a:r>
            <a:r>
              <a:rPr lang="en-US" dirty="0">
                <a:uFillTx/>
              </a:rPr>
              <a:t>O</a:t>
            </a:r>
            <a:r>
              <a:rPr lang="en-US" dirty="0" smtClean="0">
                <a:uFillTx/>
              </a:rPr>
              <a:t>fficials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S</a:t>
            </a:r>
            <a:r>
              <a:rPr lang="en-US" dirty="0" smtClean="0">
                <a:uFillTx/>
              </a:rPr>
              <a:t>tate Science </a:t>
            </a:r>
            <a:r>
              <a:rPr lang="en-US" dirty="0">
                <a:uFillTx/>
              </a:rPr>
              <a:t>S</a:t>
            </a:r>
            <a:r>
              <a:rPr lang="en-US" dirty="0" smtClean="0">
                <a:uFillTx/>
              </a:rPr>
              <a:t>upervisors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District Leaders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District </a:t>
            </a:r>
            <a:r>
              <a:rPr lang="en-US" dirty="0">
                <a:uFillTx/>
              </a:rPr>
              <a:t>S</a:t>
            </a:r>
            <a:r>
              <a:rPr lang="en-US" dirty="0" smtClean="0">
                <a:uFillTx/>
              </a:rPr>
              <a:t>cience </a:t>
            </a:r>
            <a:r>
              <a:rPr lang="en-US" dirty="0">
                <a:uFillTx/>
              </a:rPr>
              <a:t>S</a:t>
            </a:r>
            <a:r>
              <a:rPr lang="en-US" dirty="0" smtClean="0">
                <a:uFillTx/>
              </a:rPr>
              <a:t>upervisors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Business leaders </a:t>
            </a:r>
            <a:r>
              <a:rPr lang="en-US" dirty="0">
                <a:uFillTx/>
              </a:rPr>
              <a:t>&amp; </a:t>
            </a:r>
            <a:r>
              <a:rPr lang="en-US" dirty="0" smtClean="0">
                <a:uFillTx/>
              </a:rPr>
              <a:t>Chambers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STEM Organizations </a:t>
            </a:r>
            <a:r>
              <a:rPr lang="en-US" dirty="0">
                <a:uFillTx/>
              </a:rPr>
              <a:t>&amp; N</a:t>
            </a:r>
            <a:r>
              <a:rPr lang="en-US" dirty="0" smtClean="0">
                <a:uFillTx/>
              </a:rPr>
              <a:t>etworks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Workforce Development Organizations </a:t>
            </a:r>
            <a:r>
              <a:rPr lang="en-US" dirty="0">
                <a:uFillTx/>
              </a:rPr>
              <a:t>&amp; A</a:t>
            </a:r>
            <a:r>
              <a:rPr lang="en-US" dirty="0" smtClean="0">
                <a:uFillTx/>
              </a:rPr>
              <a:t>gencies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Philanthropic Organizations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S</a:t>
            </a:r>
            <a:r>
              <a:rPr lang="en-US" dirty="0" smtClean="0">
                <a:uFillTx/>
              </a:rPr>
              <a:t>chool Board Members </a:t>
            </a:r>
            <a:r>
              <a:rPr lang="en-US" dirty="0">
                <a:uFillTx/>
              </a:rPr>
              <a:t>&amp; A</a:t>
            </a:r>
            <a:r>
              <a:rPr lang="en-US" dirty="0" smtClean="0">
                <a:uFillTx/>
              </a:rPr>
              <a:t>ssociations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Parents </a:t>
            </a:r>
            <a:r>
              <a:rPr lang="en-US" dirty="0">
                <a:uFillTx/>
              </a:rPr>
              <a:t>&amp; </a:t>
            </a:r>
            <a:r>
              <a:rPr lang="en-US" dirty="0" smtClean="0">
                <a:uFillTx/>
              </a:rPr>
              <a:t>PTAs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A</a:t>
            </a:r>
            <a:r>
              <a:rPr lang="en-US" dirty="0" smtClean="0">
                <a:uFillTx/>
              </a:rPr>
              <a:t>dvocacy </a:t>
            </a:r>
            <a:r>
              <a:rPr lang="en-US" dirty="0">
                <a:uFillTx/>
              </a:rPr>
              <a:t>O</a:t>
            </a:r>
            <a:r>
              <a:rPr lang="en-US" dirty="0" smtClean="0">
                <a:uFillTx/>
              </a:rPr>
              <a:t>rganizations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uFillTx/>
              </a:rPr>
              <a:t>C</a:t>
            </a:r>
            <a:r>
              <a:rPr lang="en-US" dirty="0" smtClean="0">
                <a:uFillTx/>
              </a:rPr>
              <a:t>ivil Rights </a:t>
            </a:r>
            <a:r>
              <a:rPr lang="en-US" dirty="0">
                <a:uFillTx/>
              </a:rPr>
              <a:t>O</a:t>
            </a:r>
            <a:r>
              <a:rPr lang="en-US" dirty="0" smtClean="0">
                <a:uFillTx/>
              </a:rPr>
              <a:t>rganizations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Scientific Community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Teacher Unions and Associations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Regional Service Centers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uFillTx/>
              </a:rPr>
              <a:t>KIDS!!!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18811975"/>
      </p:ext>
    </p:extLst>
  </p:cSld>
  <p:clrMapOvr>
    <a:masterClrMapping/>
  </p:clrMapOvr>
  <p:transition xmlns:p14="http://schemas.microsoft.com/office/powerpoint/2010/main" spd="med" advClick="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Who in here has used this Workbook and how?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more do you need?</a:t>
            </a:r>
          </a:p>
          <a:p>
            <a:pPr marL="857250" lvl="1" indent="-457200"/>
            <a:r>
              <a:rPr lang="en-US" dirty="0" smtClean="0"/>
              <a:t>Webinars on specific topics – which ones?</a:t>
            </a:r>
          </a:p>
          <a:p>
            <a:pPr marL="857250" lvl="1" indent="-457200"/>
            <a:r>
              <a:rPr lang="en-US" dirty="0" smtClean="0"/>
              <a:t>Missing tools – on/for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8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	Make this your own</a:t>
            </a:r>
          </a:p>
          <a:p>
            <a:pPr marL="0" indent="0">
              <a:buNone/>
            </a:pPr>
            <a:r>
              <a:rPr lang="en-US" dirty="0" smtClean="0"/>
              <a:t>2.	Push hard on describing your aspiration and 	how you would measure that</a:t>
            </a:r>
          </a:p>
          <a:p>
            <a:pPr marL="0" indent="0">
              <a:buNone/>
            </a:pPr>
            <a:r>
              <a:rPr lang="en-US" dirty="0" smtClean="0"/>
              <a:t>3.	Feedback, feedback, feedback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Have a rationale for what you are doing, based on state data if at all possible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Resources abound – maybe not cash but when have we ever had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9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0517"/>
            <a:ext cx="8229600" cy="37065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Tom Keller</a:t>
            </a:r>
          </a:p>
          <a:p>
            <a:pPr marL="0" indent="0" algn="ctr">
              <a:buNone/>
            </a:pPr>
            <a:r>
              <a:rPr lang="en-US" dirty="0" smtClean="0"/>
              <a:t>Senior Adviser, Science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tkeller@achieve.org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www.nextgenscience.org</a:t>
            </a:r>
            <a:endParaRPr lang="en-US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5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448283" y="218248"/>
            <a:ext cx="6806425" cy="596653"/>
          </a:xfrm>
        </p:spPr>
        <p:txBody>
          <a:bodyPr/>
          <a:lstStyle/>
          <a:p>
            <a:r>
              <a:rPr lang="en-US" dirty="0" smtClean="0"/>
              <a:t>Now, more than ever, adoption and implementation are closely intertwined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1488" y="1630922"/>
            <a:ext cx="3974700" cy="436499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lIns="93296" tIns="93296" rIns="93296" bIns="93296"/>
          <a:lstStyle/>
          <a:p>
            <a:pPr lvl="1"/>
            <a:r>
              <a:rPr lang="en-US" sz="1900" dirty="0"/>
              <a:t>The </a:t>
            </a:r>
            <a:r>
              <a:rPr lang="en-US" sz="1900" b="1" dirty="0"/>
              <a:t>shifts</a:t>
            </a:r>
            <a:r>
              <a:rPr lang="en-US" sz="1900" dirty="0"/>
              <a:t> that the standards will require in the classroom</a:t>
            </a:r>
          </a:p>
          <a:p>
            <a:pPr lvl="1"/>
            <a:r>
              <a:rPr lang="en-US" sz="1900" dirty="0"/>
              <a:t>The </a:t>
            </a:r>
            <a:r>
              <a:rPr lang="en-US" sz="1900" b="1" dirty="0"/>
              <a:t>scale and complexity </a:t>
            </a:r>
            <a:r>
              <a:rPr lang="en-US" sz="1900" dirty="0"/>
              <a:t>at which the shifts must take place</a:t>
            </a:r>
          </a:p>
          <a:p>
            <a:pPr lvl="2"/>
            <a:r>
              <a:rPr lang="en-US" sz="1900" dirty="0"/>
              <a:t>Equipping and motivating </a:t>
            </a:r>
            <a:r>
              <a:rPr lang="en-US" sz="1900" b="1" dirty="0"/>
              <a:t>thousands of educators </a:t>
            </a:r>
            <a:r>
              <a:rPr lang="en-US" sz="1900" dirty="0"/>
              <a:t>to change their day-to-day practices</a:t>
            </a:r>
          </a:p>
          <a:p>
            <a:pPr lvl="2"/>
            <a:r>
              <a:rPr lang="en-US" sz="1900" dirty="0"/>
              <a:t>Ensuring </a:t>
            </a:r>
            <a:r>
              <a:rPr lang="en-US" sz="1900" b="1" dirty="0"/>
              <a:t>coherence</a:t>
            </a:r>
            <a:r>
              <a:rPr lang="en-US" sz="1900" dirty="0"/>
              <a:t> with existing efforts to implement the Common Core State Standards or other College and Career Ready standards in ELA and Math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1488" y="1136768"/>
            <a:ext cx="3974700" cy="48674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lIns="93296" tIns="93296" rIns="93296" bIns="93296" anchor="b" anchorCtr="0"/>
          <a:lstStyle/>
          <a:p>
            <a:r>
              <a:rPr lang="en-US" sz="1900" b="1" dirty="0"/>
              <a:t>Challenges of implementation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042564" y="1630922"/>
            <a:ext cx="3872835" cy="436499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lIns="93296" tIns="93296" rIns="93296" bIns="93296"/>
          <a:lstStyle/>
          <a:p>
            <a:pPr lvl="1"/>
            <a:r>
              <a:rPr lang="en-US" sz="1900" dirty="0"/>
              <a:t>Before they support adoption, policy-makers, educators, stakeholders, and the public will want a </a:t>
            </a:r>
            <a:r>
              <a:rPr lang="en-US" sz="1900" b="1" dirty="0"/>
              <a:t>clear sense that your system will be able to meet these challenges</a:t>
            </a:r>
          </a:p>
          <a:p>
            <a:pPr lvl="1"/>
            <a:r>
              <a:rPr lang="en-US" sz="1900" dirty="0"/>
              <a:t>In particular, they will need to understand your </a:t>
            </a:r>
            <a:r>
              <a:rPr lang="en-US" sz="1900" b="1" dirty="0"/>
              <a:t>plans and timeline for adoption and implementation</a:t>
            </a:r>
            <a:r>
              <a:rPr lang="en-US" sz="1900" dirty="0"/>
              <a:t>, before implementation even begins</a:t>
            </a:r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042564" y="1136768"/>
            <a:ext cx="3872835" cy="48674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lIns="93296" tIns="93296" rIns="93296" bIns="93296" anchor="b" anchorCtr="0"/>
          <a:lstStyle/>
          <a:p>
            <a:r>
              <a:rPr lang="en-US" sz="1900" b="1" dirty="0"/>
              <a:t>Implications for adoption</a:t>
            </a:r>
          </a:p>
        </p:txBody>
      </p:sp>
      <p:sp>
        <p:nvSpPr>
          <p:cNvPr id="12" name="AutoShape 2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3017858" y="3606655"/>
            <a:ext cx="3153644" cy="35474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7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686"/>
            <a:ext cx="8229600" cy="411642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http://</a:t>
            </a:r>
            <a:r>
              <a:rPr lang="en-US" dirty="0" err="1" smtClean="0"/>
              <a:t>www.achieve.org</a:t>
            </a:r>
            <a:r>
              <a:rPr lang="en-US" dirty="0" smtClean="0"/>
              <a:t>/publications/</a:t>
            </a:r>
            <a:r>
              <a:rPr lang="en-US" dirty="0" err="1" smtClean="0"/>
              <a:t>ngss</a:t>
            </a:r>
            <a:r>
              <a:rPr lang="en-US" dirty="0" smtClean="0"/>
              <a:t>-adoption-and-implementation-workbook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Developed by Achieve and EDI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Set of tools to assist state and local leaders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Meant to be made your own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Pushes hard on aspirations, ‘the big picture’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65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448283" y="218248"/>
            <a:ext cx="6819384" cy="596653"/>
          </a:xfrm>
        </p:spPr>
        <p:txBody>
          <a:bodyPr/>
          <a:lstStyle/>
          <a:p>
            <a:r>
              <a:rPr lang="en-US" dirty="0" smtClean="0"/>
              <a:t>The tool contains guidance, exercises, and templates for teams to use as they work through each step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9" y="1128836"/>
            <a:ext cx="4490198" cy="51507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8698"/>
          <a:stretch/>
        </p:blipFill>
        <p:spPr bwMode="auto">
          <a:xfrm>
            <a:off x="2172207" y="3117883"/>
            <a:ext cx="4864380" cy="32654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154" y="1569407"/>
            <a:ext cx="5086300" cy="2484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2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448283" y="218248"/>
            <a:ext cx="6871218" cy="596653"/>
          </a:xfrm>
        </p:spPr>
        <p:txBody>
          <a:bodyPr/>
          <a:lstStyle/>
          <a:p>
            <a:r>
              <a:rPr lang="en-US" dirty="0" smtClean="0"/>
              <a:t>It also includes a diagnostic tool to help you assess your own readiness to implement each step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The diagnostic questions are available in the workbook on pages 13-16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5" y="1436788"/>
            <a:ext cx="7633668" cy="4903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33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or 5 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PDF and Word versions available for free</a:t>
            </a:r>
          </a:p>
          <a:p>
            <a:pPr marL="514350" indent="-514350">
              <a:buAutoNum type="arabicPeriod"/>
            </a:pPr>
            <a:r>
              <a:rPr lang="en-US" dirty="0" smtClean="0"/>
              <a:t>Not meant to be linear</a:t>
            </a:r>
          </a:p>
          <a:p>
            <a:pPr marL="514350" indent="-514350">
              <a:buAutoNum type="arabicPeriod"/>
            </a:pPr>
            <a:r>
              <a:rPr lang="en-US" dirty="0" smtClean="0"/>
              <a:t>7 chapters with 2-4 exercises each</a:t>
            </a:r>
          </a:p>
          <a:p>
            <a:pPr marL="514350" indent="-514350">
              <a:buAutoNum type="arabicPeriod"/>
            </a:pPr>
            <a:r>
              <a:rPr lang="en-US" dirty="0" smtClean="0"/>
              <a:t>Glossary of Workbook Terms</a:t>
            </a:r>
          </a:p>
          <a:p>
            <a:pPr marL="514350" indent="-514350">
              <a:buAutoNum type="arabicPeriod"/>
            </a:pPr>
            <a:r>
              <a:rPr lang="en-US" dirty="0" smtClean="0"/>
              <a:t>Diagnostic and formative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6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"/>
            <a:ext cx="6096000" cy="16177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Adoption AND Implementation Workbook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04974"/>
            <a:ext cx="8229600" cy="3202139"/>
          </a:xfrm>
        </p:spPr>
        <p:txBody>
          <a:bodyPr/>
          <a:lstStyle/>
          <a:p>
            <a:r>
              <a:rPr lang="en-US" dirty="0" smtClean="0"/>
              <a:t>Team based – don’t try this alone</a:t>
            </a:r>
          </a:p>
          <a:p>
            <a:r>
              <a:rPr lang="en-US" dirty="0" smtClean="0"/>
              <a:t>Chapter 1 on Strategic Leadership Team formation</a:t>
            </a:r>
          </a:p>
          <a:p>
            <a:r>
              <a:rPr lang="en-US" dirty="0" smtClean="0"/>
              <a:t>Chapter 2 on Defining Your Aspiration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6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E77C-AF48-3246-81CD-1FACB1FB746A}" type="slidenum">
              <a:rPr lang="en-US" smtClean="0">
                <a:uFillTx/>
              </a:rPr>
              <a:pPr/>
              <a:t>8</a:t>
            </a:fld>
            <a:endParaRPr lang="en-US" dirty="0">
              <a:uFillTx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uFillTx/>
              </a:rPr>
              <a:t>A Goal Without A Plan Is Just A Wish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595" y="1340473"/>
            <a:ext cx="6632581" cy="44839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51827" y="5955268"/>
            <a:ext cx="6852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spcBef>
                <a:spcPct val="90000"/>
              </a:spcBef>
              <a:spcAft>
                <a:spcPts val="600"/>
              </a:spcAft>
            </a:pPr>
            <a:r>
              <a:rPr lang="en-US" b="1" kern="0" dirty="0">
                <a:solidFill>
                  <a:srgbClr val="0091B2"/>
                </a:solidFill>
                <a:uFillTx/>
                <a:latin typeface="Arial"/>
                <a:ea typeface="Geneva" pitchFamily="-108" charset="-128"/>
              </a:rPr>
              <a:t>http://www.futurereadyproject.org/communications-planning</a:t>
            </a:r>
          </a:p>
        </p:txBody>
      </p:sp>
    </p:spTree>
    <p:extLst>
      <p:ext uri="{BB962C8B-B14F-4D97-AF65-F5344CB8AC3E}">
        <p14:creationId xmlns:p14="http://schemas.microsoft.com/office/powerpoint/2010/main" val="85719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448283" y="69085"/>
            <a:ext cx="6754969" cy="894980"/>
          </a:xfrm>
        </p:spPr>
        <p:txBody>
          <a:bodyPr/>
          <a:lstStyle/>
          <a:p>
            <a:r>
              <a:rPr lang="en-US" dirty="0" smtClean="0"/>
              <a:t>We have developed a tool for helping state teams to think through the critical steps for adoption and implementation of the NGSS</a:t>
            </a:r>
            <a:endParaRPr lang="en-US" dirty="0"/>
          </a:p>
        </p:txBody>
      </p:sp>
      <p:sp>
        <p:nvSpPr>
          <p:cNvPr id="28" name="Chevron 27"/>
          <p:cNvSpPr/>
          <p:nvPr/>
        </p:nvSpPr>
        <p:spPr bwMode="auto">
          <a:xfrm>
            <a:off x="156412" y="3819359"/>
            <a:ext cx="2285919" cy="2425730"/>
          </a:xfrm>
          <a:prstGeom prst="chevron">
            <a:avLst>
              <a:gd name="adj" fmla="val 9779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29" name="Chevron 28"/>
          <p:cNvSpPr/>
          <p:nvPr/>
        </p:nvSpPr>
        <p:spPr bwMode="auto">
          <a:xfrm>
            <a:off x="2333051" y="3819359"/>
            <a:ext cx="2285919" cy="2425730"/>
          </a:xfrm>
          <a:prstGeom prst="chevron">
            <a:avLst>
              <a:gd name="adj" fmla="val 9779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30" name="Chevron 29"/>
          <p:cNvSpPr/>
          <p:nvPr/>
        </p:nvSpPr>
        <p:spPr bwMode="auto">
          <a:xfrm>
            <a:off x="4513518" y="3819359"/>
            <a:ext cx="2285919" cy="2425730"/>
          </a:xfrm>
          <a:prstGeom prst="chevron">
            <a:avLst>
              <a:gd name="adj" fmla="val 9779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31" name="Chevron 30"/>
          <p:cNvSpPr/>
          <p:nvPr/>
        </p:nvSpPr>
        <p:spPr bwMode="auto">
          <a:xfrm>
            <a:off x="6687081" y="3819359"/>
            <a:ext cx="2285919" cy="2425730"/>
          </a:xfrm>
          <a:prstGeom prst="chevron">
            <a:avLst>
              <a:gd name="adj" fmla="val 9779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32" name="Chevron 31"/>
          <p:cNvSpPr/>
          <p:nvPr/>
        </p:nvSpPr>
        <p:spPr bwMode="auto">
          <a:xfrm>
            <a:off x="1257477" y="1173991"/>
            <a:ext cx="2285919" cy="2425730"/>
          </a:xfrm>
          <a:prstGeom prst="chevron">
            <a:avLst>
              <a:gd name="adj" fmla="val 9779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33" name="Chevron 32"/>
          <p:cNvSpPr/>
          <p:nvPr/>
        </p:nvSpPr>
        <p:spPr bwMode="auto">
          <a:xfrm>
            <a:off x="3437944" y="1177879"/>
            <a:ext cx="2285919" cy="2425730"/>
          </a:xfrm>
          <a:prstGeom prst="chevron">
            <a:avLst>
              <a:gd name="adj" fmla="val 9779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34" name="Chevron 33"/>
          <p:cNvSpPr/>
          <p:nvPr/>
        </p:nvSpPr>
        <p:spPr bwMode="auto">
          <a:xfrm>
            <a:off x="5611507" y="1177879"/>
            <a:ext cx="2285919" cy="2425730"/>
          </a:xfrm>
          <a:prstGeom prst="chevron">
            <a:avLst>
              <a:gd name="adj" fmla="val 9779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19670" y="2243660"/>
            <a:ext cx="1995643" cy="1203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408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Designate a strategic leadership team,</a:t>
            </a:r>
          </a:p>
          <a:p>
            <a:pPr>
              <a:spcAft>
                <a:spcPts val="408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Review capacity, and </a:t>
            </a:r>
          </a:p>
          <a:p>
            <a:pPr>
              <a:spcAft>
                <a:spcPts val="408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Create a preliminary timeline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89079" y="2401343"/>
            <a:ext cx="2144993" cy="219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12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Define your aspiration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11825" y="2386026"/>
            <a:ext cx="1995643" cy="439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12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Evaluate past and present performance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584" y="4995345"/>
            <a:ext cx="1985780" cy="659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12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Determine the state’s role and approach to implementation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47079" y="4988633"/>
            <a:ext cx="1995643" cy="439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12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Set targets and trajectories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72309" y="4988633"/>
            <a:ext cx="2036259" cy="439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12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Develop a stakeholder engagement strategy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9914" y="4975675"/>
            <a:ext cx="1996197" cy="439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12"/>
              </a:spcAft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Establish routines and solve problems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953360" y="1258632"/>
            <a:ext cx="894152" cy="8940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91" y="1378887"/>
            <a:ext cx="639842" cy="639804"/>
          </a:xfrm>
          <a:prstGeom prst="rect">
            <a:avLst/>
          </a:prstGeom>
        </p:spPr>
      </p:pic>
      <p:sp>
        <p:nvSpPr>
          <p:cNvPr id="45" name="Oval 44"/>
          <p:cNvSpPr/>
          <p:nvPr/>
        </p:nvSpPr>
        <p:spPr bwMode="auto">
          <a:xfrm>
            <a:off x="7382965" y="3917359"/>
            <a:ext cx="894152" cy="8940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209402" y="3917359"/>
            <a:ext cx="894152" cy="8940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028934" y="3917359"/>
            <a:ext cx="894152" cy="8940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52295" y="3917359"/>
            <a:ext cx="894152" cy="8940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307390" y="1258743"/>
            <a:ext cx="894152" cy="8940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133828" y="1258632"/>
            <a:ext cx="894152" cy="8940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3296" tIns="46648" rIns="93296" bIns="46648" numCol="1" rtlCol="0" anchor="t" anchorCtr="0" compatLnSpc="1">
            <a:prstTxWarp prst="textNoShape">
              <a:avLst/>
            </a:prstTxWarp>
          </a:bodyPr>
          <a:lstStyle/>
          <a:p>
            <a:pPr defTabSz="46648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dirty="0">
              <a:latin typeface="Arial" charset="0"/>
              <a:ea typeface="SimSun" pitchFamily="2" charset="-122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36" y="4056691"/>
            <a:ext cx="615470" cy="61543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907" y="3956232"/>
            <a:ext cx="685141" cy="68510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808" y="1321034"/>
            <a:ext cx="847318" cy="84726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020" y="1355847"/>
            <a:ext cx="725851" cy="72580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30" y="3991219"/>
            <a:ext cx="746422" cy="74637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66" y="3982984"/>
            <a:ext cx="685141" cy="68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0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1517</Words>
  <Application>Microsoft Macintosh PowerPoint</Application>
  <PresentationFormat>On-screen Show (4:3)</PresentationFormat>
  <Paragraphs>206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The basics</vt:lpstr>
      <vt:lpstr>PowerPoint Presentation</vt:lpstr>
      <vt:lpstr>PowerPoint Presentation</vt:lpstr>
      <vt:lpstr>4 or 5 Important Points</vt:lpstr>
      <vt:lpstr>Adoption AND Implementation Workbook </vt:lpstr>
      <vt:lpstr>A Goal Without A Plan Is Just A Wish</vt:lpstr>
      <vt:lpstr>PowerPoint Presentation</vt:lpstr>
      <vt:lpstr>Let’s dig in—Chapter 1,  Step 2 </vt:lpstr>
      <vt:lpstr>PowerPoint Presentation</vt:lpstr>
      <vt:lpstr>EXERCISE 2 – Review Capacity to Adopt and Implement the NGSS – page 17 </vt:lpstr>
      <vt:lpstr>Important Reminders!! </vt:lpstr>
      <vt:lpstr>Let’s dig in again —Chapter 4, step 1 </vt:lpstr>
      <vt:lpstr>EXERCISE 9 – Define Your State’s Role– page 50 </vt:lpstr>
      <vt:lpstr>Critical Audiences </vt:lpstr>
      <vt:lpstr>Your turn</vt:lpstr>
      <vt:lpstr>Takeaways</vt:lpstr>
      <vt:lpstr>Contact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Keller</dc:creator>
  <cp:lastModifiedBy>Brett</cp:lastModifiedBy>
  <cp:revision>13</cp:revision>
  <dcterms:created xsi:type="dcterms:W3CDTF">2013-06-03T12:25:33Z</dcterms:created>
  <dcterms:modified xsi:type="dcterms:W3CDTF">2013-06-28T12:29:02Z</dcterms:modified>
</cp:coreProperties>
</file>