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8" r:id="rId3"/>
    <p:sldId id="263" r:id="rId4"/>
    <p:sldId id="270" r:id="rId5"/>
    <p:sldId id="283" r:id="rId6"/>
    <p:sldId id="284" r:id="rId7"/>
    <p:sldId id="297" r:id="rId8"/>
    <p:sldId id="298" r:id="rId9"/>
    <p:sldId id="299" r:id="rId10"/>
    <p:sldId id="300" r:id="rId11"/>
    <p:sldId id="301" r:id="rId12"/>
    <p:sldId id="257" r:id="rId13"/>
    <p:sldId id="258" r:id="rId14"/>
    <p:sldId id="259" r:id="rId15"/>
    <p:sldId id="260" r:id="rId16"/>
    <p:sldId id="261" r:id="rId17"/>
    <p:sldId id="262" r:id="rId18"/>
    <p:sldId id="271" r:id="rId19"/>
    <p:sldId id="286" r:id="rId20"/>
    <p:sldId id="288" r:id="rId21"/>
    <p:sldId id="287" r:id="rId22"/>
    <p:sldId id="296" r:id="rId23"/>
    <p:sldId id="293" r:id="rId24"/>
    <p:sldId id="295" r:id="rId25"/>
    <p:sldId id="294" r:id="rId26"/>
    <p:sldId id="280" r:id="rId27"/>
    <p:sldId id="275" r:id="rId28"/>
    <p:sldId id="276" r:id="rId29"/>
    <p:sldId id="269" r:id="rId30"/>
    <p:sldId id="292" r:id="rId31"/>
    <p:sldId id="282" r:id="rId32"/>
    <p:sldId id="278"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3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91981-E6A8-BE44-A401-B8B9764048FE}" type="doc">
      <dgm:prSet loTypeId="urn:microsoft.com/office/officeart/2005/8/layout/radial6" loCatId="" qsTypeId="urn:microsoft.com/office/officeart/2005/8/quickstyle/simple4" qsCatId="simple" csTypeId="urn:microsoft.com/office/officeart/2005/8/colors/colorful4" csCatId="colorful" phldr="1"/>
      <dgm:spPr/>
      <dgm:t>
        <a:bodyPr/>
        <a:lstStyle/>
        <a:p>
          <a:endParaRPr lang="en-US"/>
        </a:p>
      </dgm:t>
    </dgm:pt>
    <dgm:pt modelId="{AED920F1-9951-F14B-B0E8-71C5754DE072}">
      <dgm:prSet phldrT="[Text]"/>
      <dgm:spPr/>
      <dgm:t>
        <a:bodyPr/>
        <a:lstStyle/>
        <a:p>
          <a:r>
            <a:rPr lang="en-US" dirty="0" smtClean="0"/>
            <a:t>Student Science Performances</a:t>
          </a:r>
          <a:endParaRPr lang="en-US" dirty="0"/>
        </a:p>
      </dgm:t>
    </dgm:pt>
    <dgm:pt modelId="{8B664CD8-4696-EB47-A68C-9A28991B9D72}" type="parTrans" cxnId="{ACBC443E-7688-9E40-B94E-07CF28AD4A86}">
      <dgm:prSet/>
      <dgm:spPr/>
      <dgm:t>
        <a:bodyPr/>
        <a:lstStyle/>
        <a:p>
          <a:endParaRPr lang="en-US"/>
        </a:p>
      </dgm:t>
    </dgm:pt>
    <dgm:pt modelId="{5D4B0DAC-7708-FB44-AD2E-1197C7A9D7FD}" type="sibTrans" cxnId="{ACBC443E-7688-9E40-B94E-07CF28AD4A86}">
      <dgm:prSet/>
      <dgm:spPr/>
      <dgm:t>
        <a:bodyPr/>
        <a:lstStyle/>
        <a:p>
          <a:endParaRPr lang="en-US"/>
        </a:p>
      </dgm:t>
    </dgm:pt>
    <dgm:pt modelId="{058E0F81-A38B-2D4C-B98D-28E11EECC668}">
      <dgm:prSet phldrT="[Text]"/>
      <dgm:spPr/>
      <dgm:t>
        <a:bodyPr/>
        <a:lstStyle/>
        <a:p>
          <a:r>
            <a:rPr lang="en-US" dirty="0" smtClean="0"/>
            <a:t>Summer Seminars</a:t>
          </a:r>
          <a:endParaRPr lang="en-US" dirty="0"/>
        </a:p>
      </dgm:t>
    </dgm:pt>
    <dgm:pt modelId="{E4AB7778-C085-0D41-B311-7FC55B6656FA}" type="parTrans" cxnId="{9DB586DE-AE9A-8B4F-BA81-DD408B528A7C}">
      <dgm:prSet/>
      <dgm:spPr/>
      <dgm:t>
        <a:bodyPr/>
        <a:lstStyle/>
        <a:p>
          <a:endParaRPr lang="en-US"/>
        </a:p>
      </dgm:t>
    </dgm:pt>
    <dgm:pt modelId="{5DDD2012-DF7F-064E-A0C1-BFCDFADDBCBE}" type="sibTrans" cxnId="{9DB586DE-AE9A-8B4F-BA81-DD408B528A7C}">
      <dgm:prSet/>
      <dgm:spPr/>
      <dgm:t>
        <a:bodyPr/>
        <a:lstStyle/>
        <a:p>
          <a:endParaRPr lang="en-US"/>
        </a:p>
      </dgm:t>
    </dgm:pt>
    <dgm:pt modelId="{897623DC-092C-DC47-9410-AE94C9ABE089}">
      <dgm:prSet phldrT="[Text]"/>
      <dgm:spPr/>
      <dgm:t>
        <a:bodyPr/>
        <a:lstStyle/>
        <a:p>
          <a:r>
            <a:rPr lang="en-US" dirty="0" smtClean="0"/>
            <a:t>Instruction Alignments</a:t>
          </a:r>
          <a:endParaRPr lang="en-US" dirty="0"/>
        </a:p>
      </dgm:t>
    </dgm:pt>
    <dgm:pt modelId="{2DDDD08B-AC03-0540-A379-55D9CFCBD35A}" type="parTrans" cxnId="{161FEDA7-834A-6D42-A6F6-C5D9EBB16018}">
      <dgm:prSet/>
      <dgm:spPr/>
      <dgm:t>
        <a:bodyPr/>
        <a:lstStyle/>
        <a:p>
          <a:endParaRPr lang="en-US"/>
        </a:p>
      </dgm:t>
    </dgm:pt>
    <dgm:pt modelId="{7CC4363B-2829-C24F-8BE3-DAECFD528ABA}" type="sibTrans" cxnId="{161FEDA7-834A-6D42-A6F6-C5D9EBB16018}">
      <dgm:prSet/>
      <dgm:spPr/>
      <dgm:t>
        <a:bodyPr/>
        <a:lstStyle/>
        <a:p>
          <a:endParaRPr lang="en-US"/>
        </a:p>
      </dgm:t>
    </dgm:pt>
    <dgm:pt modelId="{8738FEFE-4CBA-374D-B845-9F2A07853DFE}">
      <dgm:prSet phldrT="[Text]"/>
      <dgm:spPr/>
      <dgm:t>
        <a:bodyPr/>
        <a:lstStyle/>
        <a:p>
          <a:r>
            <a:rPr lang="en-US" dirty="0" smtClean="0"/>
            <a:t>School PLCs</a:t>
          </a:r>
          <a:endParaRPr lang="en-US" dirty="0"/>
        </a:p>
      </dgm:t>
    </dgm:pt>
    <dgm:pt modelId="{1CF7BAAA-4D68-5045-986A-C3F435690CDA}" type="parTrans" cxnId="{99C67972-624E-A04A-8C9C-0E6755EACE22}">
      <dgm:prSet/>
      <dgm:spPr/>
      <dgm:t>
        <a:bodyPr/>
        <a:lstStyle/>
        <a:p>
          <a:endParaRPr lang="en-US"/>
        </a:p>
      </dgm:t>
    </dgm:pt>
    <dgm:pt modelId="{98C48D84-1421-014E-BA87-C38CEF6D1760}" type="sibTrans" cxnId="{99C67972-624E-A04A-8C9C-0E6755EACE22}">
      <dgm:prSet/>
      <dgm:spPr/>
      <dgm:t>
        <a:bodyPr/>
        <a:lstStyle/>
        <a:p>
          <a:endParaRPr lang="en-US"/>
        </a:p>
      </dgm:t>
    </dgm:pt>
    <dgm:pt modelId="{275DFE40-EAC6-4D4F-AB0A-76CB7C76574C}">
      <dgm:prSet phldrT="[Text]"/>
      <dgm:spPr/>
      <dgm:t>
        <a:bodyPr/>
        <a:lstStyle/>
        <a:p>
          <a:r>
            <a:rPr lang="en-US" dirty="0" smtClean="0"/>
            <a:t>Content Courses</a:t>
          </a:r>
          <a:endParaRPr lang="en-US" dirty="0"/>
        </a:p>
      </dgm:t>
    </dgm:pt>
    <dgm:pt modelId="{9B3EB288-4268-3A4A-8A42-2BFC6C074EB5}" type="parTrans" cxnId="{1F5152CF-7B37-164E-B8B9-E9B9EF22E114}">
      <dgm:prSet/>
      <dgm:spPr/>
      <dgm:t>
        <a:bodyPr/>
        <a:lstStyle/>
        <a:p>
          <a:endParaRPr lang="en-US"/>
        </a:p>
      </dgm:t>
    </dgm:pt>
    <dgm:pt modelId="{BC2A44D2-3051-5E47-9532-40E0D61F2F3D}" type="sibTrans" cxnId="{1F5152CF-7B37-164E-B8B9-E9B9EF22E114}">
      <dgm:prSet/>
      <dgm:spPr/>
      <dgm:t>
        <a:bodyPr/>
        <a:lstStyle/>
        <a:p>
          <a:endParaRPr lang="en-US"/>
        </a:p>
      </dgm:t>
    </dgm:pt>
    <dgm:pt modelId="{01D37269-059A-D84A-94C9-D09E2C749ECE}" type="pres">
      <dgm:prSet presAssocID="{ED691981-E6A8-BE44-A401-B8B9764048FE}" presName="Name0" presStyleCnt="0">
        <dgm:presLayoutVars>
          <dgm:chMax val="1"/>
          <dgm:dir/>
          <dgm:animLvl val="ctr"/>
          <dgm:resizeHandles val="exact"/>
        </dgm:presLayoutVars>
      </dgm:prSet>
      <dgm:spPr/>
      <dgm:t>
        <a:bodyPr/>
        <a:lstStyle/>
        <a:p>
          <a:endParaRPr lang="en-US"/>
        </a:p>
      </dgm:t>
    </dgm:pt>
    <dgm:pt modelId="{5F6962F0-A00B-8A4F-819E-4A0D388C5A0D}" type="pres">
      <dgm:prSet presAssocID="{AED920F1-9951-F14B-B0E8-71C5754DE072}" presName="centerShape" presStyleLbl="node0" presStyleIdx="0" presStyleCnt="1" custScaleX="124666" custScaleY="131300"/>
      <dgm:spPr/>
      <dgm:t>
        <a:bodyPr/>
        <a:lstStyle/>
        <a:p>
          <a:endParaRPr lang="en-US"/>
        </a:p>
      </dgm:t>
    </dgm:pt>
    <dgm:pt modelId="{AC6F92A0-920D-2848-A5E3-FE308CF511B7}" type="pres">
      <dgm:prSet presAssocID="{058E0F81-A38B-2D4C-B98D-28E11EECC668}" presName="node" presStyleLbl="node1" presStyleIdx="0" presStyleCnt="4">
        <dgm:presLayoutVars>
          <dgm:bulletEnabled val="1"/>
        </dgm:presLayoutVars>
      </dgm:prSet>
      <dgm:spPr/>
      <dgm:t>
        <a:bodyPr/>
        <a:lstStyle/>
        <a:p>
          <a:endParaRPr lang="en-US"/>
        </a:p>
      </dgm:t>
    </dgm:pt>
    <dgm:pt modelId="{DA5FE583-B3C5-FA47-A28A-F750DA680C8A}" type="pres">
      <dgm:prSet presAssocID="{058E0F81-A38B-2D4C-B98D-28E11EECC668}" presName="dummy" presStyleCnt="0"/>
      <dgm:spPr/>
    </dgm:pt>
    <dgm:pt modelId="{DF54AE01-B515-284A-A47E-DE0C044CE786}" type="pres">
      <dgm:prSet presAssocID="{5DDD2012-DF7F-064E-A0C1-BFCDFADDBCBE}" presName="sibTrans" presStyleLbl="sibTrans2D1" presStyleIdx="0" presStyleCnt="4"/>
      <dgm:spPr/>
      <dgm:t>
        <a:bodyPr/>
        <a:lstStyle/>
        <a:p>
          <a:endParaRPr lang="en-US"/>
        </a:p>
      </dgm:t>
    </dgm:pt>
    <dgm:pt modelId="{A28D3183-6C19-954B-9A65-B92C62087FF8}" type="pres">
      <dgm:prSet presAssocID="{897623DC-092C-DC47-9410-AE94C9ABE089}" presName="node" presStyleLbl="node1" presStyleIdx="1" presStyleCnt="4">
        <dgm:presLayoutVars>
          <dgm:bulletEnabled val="1"/>
        </dgm:presLayoutVars>
      </dgm:prSet>
      <dgm:spPr/>
      <dgm:t>
        <a:bodyPr/>
        <a:lstStyle/>
        <a:p>
          <a:endParaRPr lang="en-US"/>
        </a:p>
      </dgm:t>
    </dgm:pt>
    <dgm:pt modelId="{12D1E1BA-9D96-DE4A-95E8-FF918DB8E664}" type="pres">
      <dgm:prSet presAssocID="{897623DC-092C-DC47-9410-AE94C9ABE089}" presName="dummy" presStyleCnt="0"/>
      <dgm:spPr/>
    </dgm:pt>
    <dgm:pt modelId="{A7846919-4B97-3F47-8DB8-E5108EACBDE4}" type="pres">
      <dgm:prSet presAssocID="{7CC4363B-2829-C24F-8BE3-DAECFD528ABA}" presName="sibTrans" presStyleLbl="sibTrans2D1" presStyleIdx="1" presStyleCnt="4"/>
      <dgm:spPr/>
      <dgm:t>
        <a:bodyPr/>
        <a:lstStyle/>
        <a:p>
          <a:endParaRPr lang="en-US"/>
        </a:p>
      </dgm:t>
    </dgm:pt>
    <dgm:pt modelId="{9EEC8EF8-93E3-0B45-A044-76390F86C0C3}" type="pres">
      <dgm:prSet presAssocID="{8738FEFE-4CBA-374D-B845-9F2A07853DFE}" presName="node" presStyleLbl="node1" presStyleIdx="2" presStyleCnt="4">
        <dgm:presLayoutVars>
          <dgm:bulletEnabled val="1"/>
        </dgm:presLayoutVars>
      </dgm:prSet>
      <dgm:spPr/>
      <dgm:t>
        <a:bodyPr/>
        <a:lstStyle/>
        <a:p>
          <a:endParaRPr lang="en-US"/>
        </a:p>
      </dgm:t>
    </dgm:pt>
    <dgm:pt modelId="{3D752249-39DE-1D49-B5D9-A5EE2F76A8AB}" type="pres">
      <dgm:prSet presAssocID="{8738FEFE-4CBA-374D-B845-9F2A07853DFE}" presName="dummy" presStyleCnt="0"/>
      <dgm:spPr/>
    </dgm:pt>
    <dgm:pt modelId="{B420D3AC-7CCF-B349-88A9-7FAC8253FA1F}" type="pres">
      <dgm:prSet presAssocID="{98C48D84-1421-014E-BA87-C38CEF6D1760}" presName="sibTrans" presStyleLbl="sibTrans2D1" presStyleIdx="2" presStyleCnt="4"/>
      <dgm:spPr/>
      <dgm:t>
        <a:bodyPr/>
        <a:lstStyle/>
        <a:p>
          <a:endParaRPr lang="en-US"/>
        </a:p>
      </dgm:t>
    </dgm:pt>
    <dgm:pt modelId="{3A83AB0F-956F-884A-86C2-2D9D8C6E6D4D}" type="pres">
      <dgm:prSet presAssocID="{275DFE40-EAC6-4D4F-AB0A-76CB7C76574C}" presName="node" presStyleLbl="node1" presStyleIdx="3" presStyleCnt="4">
        <dgm:presLayoutVars>
          <dgm:bulletEnabled val="1"/>
        </dgm:presLayoutVars>
      </dgm:prSet>
      <dgm:spPr/>
      <dgm:t>
        <a:bodyPr/>
        <a:lstStyle/>
        <a:p>
          <a:endParaRPr lang="en-US"/>
        </a:p>
      </dgm:t>
    </dgm:pt>
    <dgm:pt modelId="{A037B728-93E2-434F-9128-72703898CE52}" type="pres">
      <dgm:prSet presAssocID="{275DFE40-EAC6-4D4F-AB0A-76CB7C76574C}" presName="dummy" presStyleCnt="0"/>
      <dgm:spPr/>
    </dgm:pt>
    <dgm:pt modelId="{DEA52C22-09AB-3444-9DD8-7C0F3687AE0D}" type="pres">
      <dgm:prSet presAssocID="{BC2A44D2-3051-5E47-9532-40E0D61F2F3D}" presName="sibTrans" presStyleLbl="sibTrans2D1" presStyleIdx="3" presStyleCnt="4"/>
      <dgm:spPr/>
      <dgm:t>
        <a:bodyPr/>
        <a:lstStyle/>
        <a:p>
          <a:endParaRPr lang="en-US"/>
        </a:p>
      </dgm:t>
    </dgm:pt>
  </dgm:ptLst>
  <dgm:cxnLst>
    <dgm:cxn modelId="{3535A750-A31D-8F4E-80E2-1A5CA1594EB6}" type="presOf" srcId="{8738FEFE-4CBA-374D-B845-9F2A07853DFE}" destId="{9EEC8EF8-93E3-0B45-A044-76390F86C0C3}" srcOrd="0" destOrd="0" presId="urn:microsoft.com/office/officeart/2005/8/layout/radial6"/>
    <dgm:cxn modelId="{D1B5EADE-8390-2C48-8F5C-1D5041860F54}" type="presOf" srcId="{AED920F1-9951-F14B-B0E8-71C5754DE072}" destId="{5F6962F0-A00B-8A4F-819E-4A0D388C5A0D}" srcOrd="0" destOrd="0" presId="urn:microsoft.com/office/officeart/2005/8/layout/radial6"/>
    <dgm:cxn modelId="{F8722E28-B95A-B44D-ADB6-3A90D67904CA}" type="presOf" srcId="{897623DC-092C-DC47-9410-AE94C9ABE089}" destId="{A28D3183-6C19-954B-9A65-B92C62087FF8}" srcOrd="0" destOrd="0" presId="urn:microsoft.com/office/officeart/2005/8/layout/radial6"/>
    <dgm:cxn modelId="{C3E5CA1E-B966-4F41-9C8B-EDD6D56319C9}" type="presOf" srcId="{058E0F81-A38B-2D4C-B98D-28E11EECC668}" destId="{AC6F92A0-920D-2848-A5E3-FE308CF511B7}" srcOrd="0" destOrd="0" presId="urn:microsoft.com/office/officeart/2005/8/layout/radial6"/>
    <dgm:cxn modelId="{C8DE8F46-A5D4-0B4F-AE12-0940DE42CBD9}" type="presOf" srcId="{275DFE40-EAC6-4D4F-AB0A-76CB7C76574C}" destId="{3A83AB0F-956F-884A-86C2-2D9D8C6E6D4D}" srcOrd="0" destOrd="0" presId="urn:microsoft.com/office/officeart/2005/8/layout/radial6"/>
    <dgm:cxn modelId="{71E1F4A6-7017-4545-BFA8-866BA579F0AA}" type="presOf" srcId="{BC2A44D2-3051-5E47-9532-40E0D61F2F3D}" destId="{DEA52C22-09AB-3444-9DD8-7C0F3687AE0D}" srcOrd="0" destOrd="0" presId="urn:microsoft.com/office/officeart/2005/8/layout/radial6"/>
    <dgm:cxn modelId="{A7D0EBB0-F92A-6E46-A7BE-F2FE99AFF1A8}" type="presOf" srcId="{98C48D84-1421-014E-BA87-C38CEF6D1760}" destId="{B420D3AC-7CCF-B349-88A9-7FAC8253FA1F}" srcOrd="0" destOrd="0" presId="urn:microsoft.com/office/officeart/2005/8/layout/radial6"/>
    <dgm:cxn modelId="{9DB586DE-AE9A-8B4F-BA81-DD408B528A7C}" srcId="{AED920F1-9951-F14B-B0E8-71C5754DE072}" destId="{058E0F81-A38B-2D4C-B98D-28E11EECC668}" srcOrd="0" destOrd="0" parTransId="{E4AB7778-C085-0D41-B311-7FC55B6656FA}" sibTransId="{5DDD2012-DF7F-064E-A0C1-BFCDFADDBCBE}"/>
    <dgm:cxn modelId="{161FEDA7-834A-6D42-A6F6-C5D9EBB16018}" srcId="{AED920F1-9951-F14B-B0E8-71C5754DE072}" destId="{897623DC-092C-DC47-9410-AE94C9ABE089}" srcOrd="1" destOrd="0" parTransId="{2DDDD08B-AC03-0540-A379-55D9CFCBD35A}" sibTransId="{7CC4363B-2829-C24F-8BE3-DAECFD528ABA}"/>
    <dgm:cxn modelId="{91BDA7D1-9E90-FD4D-BB1F-72CBC8A9E18F}" type="presOf" srcId="{5DDD2012-DF7F-064E-A0C1-BFCDFADDBCBE}" destId="{DF54AE01-B515-284A-A47E-DE0C044CE786}" srcOrd="0" destOrd="0" presId="urn:microsoft.com/office/officeart/2005/8/layout/radial6"/>
    <dgm:cxn modelId="{ACBC443E-7688-9E40-B94E-07CF28AD4A86}" srcId="{ED691981-E6A8-BE44-A401-B8B9764048FE}" destId="{AED920F1-9951-F14B-B0E8-71C5754DE072}" srcOrd="0" destOrd="0" parTransId="{8B664CD8-4696-EB47-A68C-9A28991B9D72}" sibTransId="{5D4B0DAC-7708-FB44-AD2E-1197C7A9D7FD}"/>
    <dgm:cxn modelId="{1F5152CF-7B37-164E-B8B9-E9B9EF22E114}" srcId="{AED920F1-9951-F14B-B0E8-71C5754DE072}" destId="{275DFE40-EAC6-4D4F-AB0A-76CB7C76574C}" srcOrd="3" destOrd="0" parTransId="{9B3EB288-4268-3A4A-8A42-2BFC6C074EB5}" sibTransId="{BC2A44D2-3051-5E47-9532-40E0D61F2F3D}"/>
    <dgm:cxn modelId="{A0B8E609-F43D-9044-BBF0-00A37D782916}" type="presOf" srcId="{7CC4363B-2829-C24F-8BE3-DAECFD528ABA}" destId="{A7846919-4B97-3F47-8DB8-E5108EACBDE4}" srcOrd="0" destOrd="0" presId="urn:microsoft.com/office/officeart/2005/8/layout/radial6"/>
    <dgm:cxn modelId="{25352D53-9D35-9C4B-9789-E205B5783B2E}" type="presOf" srcId="{ED691981-E6A8-BE44-A401-B8B9764048FE}" destId="{01D37269-059A-D84A-94C9-D09E2C749ECE}" srcOrd="0" destOrd="0" presId="urn:microsoft.com/office/officeart/2005/8/layout/radial6"/>
    <dgm:cxn modelId="{99C67972-624E-A04A-8C9C-0E6755EACE22}" srcId="{AED920F1-9951-F14B-B0E8-71C5754DE072}" destId="{8738FEFE-4CBA-374D-B845-9F2A07853DFE}" srcOrd="2" destOrd="0" parTransId="{1CF7BAAA-4D68-5045-986A-C3F435690CDA}" sibTransId="{98C48D84-1421-014E-BA87-C38CEF6D1760}"/>
    <dgm:cxn modelId="{B4DDF2EC-38D0-C443-9E7A-0593E2143D58}" type="presParOf" srcId="{01D37269-059A-D84A-94C9-D09E2C749ECE}" destId="{5F6962F0-A00B-8A4F-819E-4A0D388C5A0D}" srcOrd="0" destOrd="0" presId="urn:microsoft.com/office/officeart/2005/8/layout/radial6"/>
    <dgm:cxn modelId="{CFA4BFDB-3B6D-294D-BB47-C61AE69728A3}" type="presParOf" srcId="{01D37269-059A-D84A-94C9-D09E2C749ECE}" destId="{AC6F92A0-920D-2848-A5E3-FE308CF511B7}" srcOrd="1" destOrd="0" presId="urn:microsoft.com/office/officeart/2005/8/layout/radial6"/>
    <dgm:cxn modelId="{F0708AEA-433A-1945-A4AA-272196699B38}" type="presParOf" srcId="{01D37269-059A-D84A-94C9-D09E2C749ECE}" destId="{DA5FE583-B3C5-FA47-A28A-F750DA680C8A}" srcOrd="2" destOrd="0" presId="urn:microsoft.com/office/officeart/2005/8/layout/radial6"/>
    <dgm:cxn modelId="{0226E2E2-51D8-7846-A2E7-039151A10355}" type="presParOf" srcId="{01D37269-059A-D84A-94C9-D09E2C749ECE}" destId="{DF54AE01-B515-284A-A47E-DE0C044CE786}" srcOrd="3" destOrd="0" presId="urn:microsoft.com/office/officeart/2005/8/layout/radial6"/>
    <dgm:cxn modelId="{6F19F2A1-3C31-BA43-B0CB-1318588DF968}" type="presParOf" srcId="{01D37269-059A-D84A-94C9-D09E2C749ECE}" destId="{A28D3183-6C19-954B-9A65-B92C62087FF8}" srcOrd="4" destOrd="0" presId="urn:microsoft.com/office/officeart/2005/8/layout/radial6"/>
    <dgm:cxn modelId="{8A26674E-564A-8545-B690-DE2F790E866D}" type="presParOf" srcId="{01D37269-059A-D84A-94C9-D09E2C749ECE}" destId="{12D1E1BA-9D96-DE4A-95E8-FF918DB8E664}" srcOrd="5" destOrd="0" presId="urn:microsoft.com/office/officeart/2005/8/layout/radial6"/>
    <dgm:cxn modelId="{DB90BC84-0B3C-8544-8A31-5FFF91B5DA3C}" type="presParOf" srcId="{01D37269-059A-D84A-94C9-D09E2C749ECE}" destId="{A7846919-4B97-3F47-8DB8-E5108EACBDE4}" srcOrd="6" destOrd="0" presId="urn:microsoft.com/office/officeart/2005/8/layout/radial6"/>
    <dgm:cxn modelId="{C7362F60-247A-BA42-9B93-F81CEAA2018C}" type="presParOf" srcId="{01D37269-059A-D84A-94C9-D09E2C749ECE}" destId="{9EEC8EF8-93E3-0B45-A044-76390F86C0C3}" srcOrd="7" destOrd="0" presId="urn:microsoft.com/office/officeart/2005/8/layout/radial6"/>
    <dgm:cxn modelId="{BADA768E-EA3C-0642-9B6A-778AA45A7E71}" type="presParOf" srcId="{01D37269-059A-D84A-94C9-D09E2C749ECE}" destId="{3D752249-39DE-1D49-B5D9-A5EE2F76A8AB}" srcOrd="8" destOrd="0" presId="urn:microsoft.com/office/officeart/2005/8/layout/radial6"/>
    <dgm:cxn modelId="{4B64BFD1-C6F4-254D-B4B8-732C5A82842A}" type="presParOf" srcId="{01D37269-059A-D84A-94C9-D09E2C749ECE}" destId="{B420D3AC-7CCF-B349-88A9-7FAC8253FA1F}" srcOrd="9" destOrd="0" presId="urn:microsoft.com/office/officeart/2005/8/layout/radial6"/>
    <dgm:cxn modelId="{8D633BE3-9F48-D040-B0D0-4A70F84B12CE}" type="presParOf" srcId="{01D37269-059A-D84A-94C9-D09E2C749ECE}" destId="{3A83AB0F-956F-884A-86C2-2D9D8C6E6D4D}" srcOrd="10" destOrd="0" presId="urn:microsoft.com/office/officeart/2005/8/layout/radial6"/>
    <dgm:cxn modelId="{C0D24EEE-81CE-874A-880C-A27D9C6F5C36}" type="presParOf" srcId="{01D37269-059A-D84A-94C9-D09E2C749ECE}" destId="{A037B728-93E2-434F-9128-72703898CE52}" srcOrd="11" destOrd="0" presId="urn:microsoft.com/office/officeart/2005/8/layout/radial6"/>
    <dgm:cxn modelId="{406C9B4E-EB8E-6F43-99A2-C77B91F95F6E}" type="presParOf" srcId="{01D37269-059A-D84A-94C9-D09E2C749ECE}" destId="{DEA52C22-09AB-3444-9DD8-7C0F3687AE0D}"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EAAC047-9225-4854-86D5-789D398EA996}" type="doc">
      <dgm:prSet loTypeId="urn:microsoft.com/office/officeart/2005/8/layout/radial1" loCatId="cycle" qsTypeId="urn:microsoft.com/office/officeart/2005/8/quickstyle/3d2" qsCatId="3D" csTypeId="urn:microsoft.com/office/officeart/2005/8/colors/colorful1#1" csCatId="colorful" phldr="1"/>
      <dgm:spPr/>
      <dgm:t>
        <a:bodyPr/>
        <a:lstStyle/>
        <a:p>
          <a:endParaRPr lang="en-US"/>
        </a:p>
      </dgm:t>
    </dgm:pt>
    <dgm:pt modelId="{EE01A232-7C95-427D-B3BD-73C2D1853A95}">
      <dgm:prSet phldrT="[Text]" custT="1"/>
      <dgm:spPr>
        <a:solidFill>
          <a:srgbClr val="FFFF00"/>
        </a:solidFill>
      </dgm:spPr>
      <dgm:t>
        <a:bodyPr/>
        <a:lstStyle/>
        <a:p>
          <a:r>
            <a:rPr lang="en-US" sz="2200" b="1" dirty="0" smtClean="0">
              <a:solidFill>
                <a:schemeClr val="tx1"/>
              </a:solidFill>
            </a:rPr>
            <a:t>Student Performances </a:t>
          </a:r>
          <a:endParaRPr lang="en-US" sz="1600" i="1" dirty="0" smtClean="0">
            <a:solidFill>
              <a:schemeClr val="tx1"/>
            </a:solidFill>
          </a:endParaRPr>
        </a:p>
        <a:p>
          <a:r>
            <a:rPr lang="en-US" sz="1600" i="1" dirty="0" smtClean="0">
              <a:solidFill>
                <a:schemeClr val="tx1"/>
              </a:solidFill>
            </a:rPr>
            <a:t> Professional Development  </a:t>
          </a:r>
          <a:r>
            <a:rPr lang="en-US" sz="2000" dirty="0" smtClean="0">
              <a:solidFill>
                <a:schemeClr val="tx1"/>
              </a:solidFill>
            </a:rPr>
            <a:t/>
          </a:r>
          <a:br>
            <a:rPr lang="en-US" sz="2000" dirty="0" smtClean="0">
              <a:solidFill>
                <a:schemeClr val="tx1"/>
              </a:solidFill>
            </a:rPr>
          </a:br>
          <a:endParaRPr lang="en-US" sz="2000" dirty="0" smtClean="0">
            <a:solidFill>
              <a:schemeClr val="tx1"/>
            </a:solidFill>
          </a:endParaRPr>
        </a:p>
      </dgm:t>
    </dgm:pt>
    <dgm:pt modelId="{04379E7F-1852-421B-A97B-B616460FB38B}" type="parTrans" cxnId="{1016720A-4078-4335-BD9C-0CB1D2082DC1}">
      <dgm:prSet/>
      <dgm:spPr/>
      <dgm:t>
        <a:bodyPr/>
        <a:lstStyle/>
        <a:p>
          <a:endParaRPr lang="en-US">
            <a:solidFill>
              <a:schemeClr val="tx1"/>
            </a:solidFill>
          </a:endParaRPr>
        </a:p>
      </dgm:t>
    </dgm:pt>
    <dgm:pt modelId="{B7CDC22C-ED97-41EC-A3DD-9B0CC0E029DC}" type="sibTrans" cxnId="{1016720A-4078-4335-BD9C-0CB1D2082DC1}">
      <dgm:prSet/>
      <dgm:spPr/>
      <dgm:t>
        <a:bodyPr/>
        <a:lstStyle/>
        <a:p>
          <a:endParaRPr lang="en-US">
            <a:solidFill>
              <a:schemeClr val="tx1"/>
            </a:solidFill>
          </a:endParaRPr>
        </a:p>
      </dgm:t>
    </dgm:pt>
    <dgm:pt modelId="{2A457132-E04B-4310-8E57-846C9B9A2F57}">
      <dgm:prSet phldrT="[Text]"/>
      <dgm:spPr>
        <a:solidFill>
          <a:srgbClr val="3366FF"/>
        </a:solidFill>
      </dgm:spPr>
      <dgm:t>
        <a:bodyPr/>
        <a:lstStyle/>
        <a:p>
          <a:r>
            <a:rPr lang="en-US" dirty="0">
              <a:solidFill>
                <a:schemeClr val="tx1"/>
              </a:solidFill>
            </a:rPr>
            <a:t>Science and Engineering  Practices</a:t>
          </a:r>
        </a:p>
      </dgm:t>
    </dgm:pt>
    <dgm:pt modelId="{E159A84C-2930-4A10-8D85-551A942408DE}" type="parTrans" cxnId="{89424041-7683-498A-A164-7C8745AB0DE6}">
      <dgm:prSet/>
      <dgm:spPr/>
      <dgm:t>
        <a:bodyPr/>
        <a:lstStyle/>
        <a:p>
          <a:endParaRPr lang="en-US">
            <a:solidFill>
              <a:schemeClr val="tx1"/>
            </a:solidFill>
          </a:endParaRPr>
        </a:p>
      </dgm:t>
    </dgm:pt>
    <dgm:pt modelId="{E8882060-7A7A-45D8-8FC6-CA4E387A64D6}" type="sibTrans" cxnId="{89424041-7683-498A-A164-7C8745AB0DE6}">
      <dgm:prSet/>
      <dgm:spPr/>
      <dgm:t>
        <a:bodyPr/>
        <a:lstStyle/>
        <a:p>
          <a:endParaRPr lang="en-US">
            <a:solidFill>
              <a:schemeClr val="tx1"/>
            </a:solidFill>
          </a:endParaRPr>
        </a:p>
      </dgm:t>
    </dgm:pt>
    <dgm:pt modelId="{C5E7DC69-8E53-4CA1-A034-F89761750C9B}">
      <dgm:prSet phldrT="[Text]"/>
      <dgm:spPr>
        <a:solidFill>
          <a:schemeClr val="accent5"/>
        </a:solidFill>
      </dgm:spPr>
      <dgm:t>
        <a:bodyPr/>
        <a:lstStyle/>
        <a:p>
          <a:r>
            <a:rPr lang="en-US" dirty="0">
              <a:solidFill>
                <a:schemeClr val="tx1"/>
              </a:solidFill>
            </a:rPr>
            <a:t>Crosscutting </a:t>
          </a:r>
        </a:p>
        <a:p>
          <a:r>
            <a:rPr lang="en-US" dirty="0">
              <a:solidFill>
                <a:schemeClr val="tx1"/>
              </a:solidFill>
            </a:rPr>
            <a:t>Concepts</a:t>
          </a:r>
        </a:p>
      </dgm:t>
    </dgm:pt>
    <dgm:pt modelId="{E653DBC7-2FAD-4C24-BAFA-8C340E8F59F1}" type="parTrans" cxnId="{9AC90FE5-258B-4591-A7C9-681F980D90EE}">
      <dgm:prSet/>
      <dgm:spPr/>
      <dgm:t>
        <a:bodyPr/>
        <a:lstStyle/>
        <a:p>
          <a:endParaRPr lang="en-US">
            <a:solidFill>
              <a:schemeClr val="tx1"/>
            </a:solidFill>
          </a:endParaRPr>
        </a:p>
      </dgm:t>
    </dgm:pt>
    <dgm:pt modelId="{0079BF20-B062-4954-84AE-7C9E8B208561}" type="sibTrans" cxnId="{9AC90FE5-258B-4591-A7C9-681F980D90EE}">
      <dgm:prSet/>
      <dgm:spPr/>
      <dgm:t>
        <a:bodyPr/>
        <a:lstStyle/>
        <a:p>
          <a:endParaRPr lang="en-US">
            <a:solidFill>
              <a:schemeClr val="tx1"/>
            </a:solidFill>
          </a:endParaRPr>
        </a:p>
      </dgm:t>
    </dgm:pt>
    <dgm:pt modelId="{0547038F-7887-4D9A-87F5-03B66FA546B8}">
      <dgm:prSet phldrT="[Text]"/>
      <dgm:spPr>
        <a:solidFill>
          <a:schemeClr val="accent3">
            <a:lumMod val="75000"/>
          </a:schemeClr>
        </a:solidFill>
      </dgm:spPr>
      <dgm:t>
        <a:bodyPr/>
        <a:lstStyle/>
        <a:p>
          <a:r>
            <a:rPr lang="en-US" dirty="0" smtClean="0">
              <a:solidFill>
                <a:schemeClr val="tx1"/>
              </a:solidFill>
            </a:rPr>
            <a:t>Disciplinary </a:t>
          </a:r>
          <a:r>
            <a:rPr lang="en-US" dirty="0">
              <a:solidFill>
                <a:schemeClr val="tx1"/>
              </a:solidFill>
            </a:rPr>
            <a:t>Core Ideas</a:t>
          </a:r>
        </a:p>
      </dgm:t>
    </dgm:pt>
    <dgm:pt modelId="{215EBA10-5C94-454B-942C-748E6CC4B6B4}" type="parTrans" cxnId="{2EAECD62-EB96-4DC2-8087-77CE8A4D4655}">
      <dgm:prSet/>
      <dgm:spPr/>
      <dgm:t>
        <a:bodyPr/>
        <a:lstStyle/>
        <a:p>
          <a:endParaRPr lang="en-US">
            <a:solidFill>
              <a:schemeClr val="tx1"/>
            </a:solidFill>
          </a:endParaRPr>
        </a:p>
      </dgm:t>
    </dgm:pt>
    <dgm:pt modelId="{427A2DC8-115D-47C8-A18A-21BA9530B40E}" type="sibTrans" cxnId="{2EAECD62-EB96-4DC2-8087-77CE8A4D4655}">
      <dgm:prSet/>
      <dgm:spPr/>
      <dgm:t>
        <a:bodyPr/>
        <a:lstStyle/>
        <a:p>
          <a:endParaRPr lang="en-US">
            <a:solidFill>
              <a:schemeClr val="tx1"/>
            </a:solidFill>
          </a:endParaRPr>
        </a:p>
      </dgm:t>
    </dgm:pt>
    <dgm:pt modelId="{61DA0466-24F4-42FA-8923-DEA53BBF19F6}" type="pres">
      <dgm:prSet presAssocID="{FEAAC047-9225-4854-86D5-789D398EA996}" presName="cycle" presStyleCnt="0">
        <dgm:presLayoutVars>
          <dgm:chMax val="1"/>
          <dgm:dir/>
          <dgm:animLvl val="ctr"/>
          <dgm:resizeHandles val="exact"/>
        </dgm:presLayoutVars>
      </dgm:prSet>
      <dgm:spPr/>
      <dgm:t>
        <a:bodyPr/>
        <a:lstStyle/>
        <a:p>
          <a:endParaRPr lang="en-US"/>
        </a:p>
      </dgm:t>
    </dgm:pt>
    <dgm:pt modelId="{387B92C8-513E-4765-893A-05177A6F6BB9}" type="pres">
      <dgm:prSet presAssocID="{EE01A232-7C95-427D-B3BD-73C2D1853A95}" presName="centerShape" presStyleLbl="node0" presStyleIdx="0" presStyleCnt="1" custScaleX="145551" custScaleY="148120"/>
      <dgm:spPr/>
      <dgm:t>
        <a:bodyPr/>
        <a:lstStyle/>
        <a:p>
          <a:endParaRPr lang="en-US"/>
        </a:p>
      </dgm:t>
    </dgm:pt>
    <dgm:pt modelId="{204D5AD2-ABB9-4879-81A2-8BEBDCB7910B}" type="pres">
      <dgm:prSet presAssocID="{E159A84C-2930-4A10-8D85-551A942408DE}" presName="Name9" presStyleLbl="parChTrans1D2" presStyleIdx="0" presStyleCnt="3"/>
      <dgm:spPr/>
      <dgm:t>
        <a:bodyPr/>
        <a:lstStyle/>
        <a:p>
          <a:endParaRPr lang="en-US"/>
        </a:p>
      </dgm:t>
    </dgm:pt>
    <dgm:pt modelId="{C1DDBFAA-B436-484A-A263-E9F0C6D870F5}" type="pres">
      <dgm:prSet presAssocID="{E159A84C-2930-4A10-8D85-551A942408DE}" presName="connTx" presStyleLbl="parChTrans1D2" presStyleIdx="0" presStyleCnt="3"/>
      <dgm:spPr/>
      <dgm:t>
        <a:bodyPr/>
        <a:lstStyle/>
        <a:p>
          <a:endParaRPr lang="en-US"/>
        </a:p>
      </dgm:t>
    </dgm:pt>
    <dgm:pt modelId="{DF8DE72F-0237-4127-B4CC-7E316B30E0F1}" type="pres">
      <dgm:prSet presAssocID="{2A457132-E04B-4310-8E57-846C9B9A2F57}" presName="node" presStyleLbl="node1" presStyleIdx="0" presStyleCnt="3" custScaleX="94036" custScaleY="97362">
        <dgm:presLayoutVars>
          <dgm:bulletEnabled val="1"/>
        </dgm:presLayoutVars>
      </dgm:prSet>
      <dgm:spPr/>
      <dgm:t>
        <a:bodyPr/>
        <a:lstStyle/>
        <a:p>
          <a:endParaRPr lang="en-US"/>
        </a:p>
      </dgm:t>
    </dgm:pt>
    <dgm:pt modelId="{C079A98D-0E39-4241-9A76-EF9419DB979D}" type="pres">
      <dgm:prSet presAssocID="{E653DBC7-2FAD-4C24-BAFA-8C340E8F59F1}" presName="Name9" presStyleLbl="parChTrans1D2" presStyleIdx="1" presStyleCnt="3"/>
      <dgm:spPr/>
      <dgm:t>
        <a:bodyPr/>
        <a:lstStyle/>
        <a:p>
          <a:endParaRPr lang="en-US"/>
        </a:p>
      </dgm:t>
    </dgm:pt>
    <dgm:pt modelId="{B44203BE-AEAB-4E94-9629-679667E2B7D8}" type="pres">
      <dgm:prSet presAssocID="{E653DBC7-2FAD-4C24-BAFA-8C340E8F59F1}" presName="connTx" presStyleLbl="parChTrans1D2" presStyleIdx="1" presStyleCnt="3"/>
      <dgm:spPr/>
      <dgm:t>
        <a:bodyPr/>
        <a:lstStyle/>
        <a:p>
          <a:endParaRPr lang="en-US"/>
        </a:p>
      </dgm:t>
    </dgm:pt>
    <dgm:pt modelId="{64708977-827E-47E6-A167-5D21AA92AE7C}" type="pres">
      <dgm:prSet presAssocID="{C5E7DC69-8E53-4CA1-A034-F89761750C9B}" presName="node" presStyleLbl="node1" presStyleIdx="1" presStyleCnt="3" custScaleX="103130" custScaleY="103497" custRadScaleRad="107697" custRadScaleInc="-156">
        <dgm:presLayoutVars>
          <dgm:bulletEnabled val="1"/>
        </dgm:presLayoutVars>
      </dgm:prSet>
      <dgm:spPr/>
      <dgm:t>
        <a:bodyPr/>
        <a:lstStyle/>
        <a:p>
          <a:endParaRPr lang="en-US"/>
        </a:p>
      </dgm:t>
    </dgm:pt>
    <dgm:pt modelId="{69B52478-9291-4B7D-8350-B760C1F12979}" type="pres">
      <dgm:prSet presAssocID="{215EBA10-5C94-454B-942C-748E6CC4B6B4}" presName="Name9" presStyleLbl="parChTrans1D2" presStyleIdx="2" presStyleCnt="3"/>
      <dgm:spPr/>
      <dgm:t>
        <a:bodyPr/>
        <a:lstStyle/>
        <a:p>
          <a:endParaRPr lang="en-US"/>
        </a:p>
      </dgm:t>
    </dgm:pt>
    <dgm:pt modelId="{0322A177-94F7-48FC-BA39-227204C74B3B}" type="pres">
      <dgm:prSet presAssocID="{215EBA10-5C94-454B-942C-748E6CC4B6B4}" presName="connTx" presStyleLbl="parChTrans1D2" presStyleIdx="2" presStyleCnt="3"/>
      <dgm:spPr/>
      <dgm:t>
        <a:bodyPr/>
        <a:lstStyle/>
        <a:p>
          <a:endParaRPr lang="en-US"/>
        </a:p>
      </dgm:t>
    </dgm:pt>
    <dgm:pt modelId="{FAFCF202-B97F-4707-BC24-0087997FCDDA}" type="pres">
      <dgm:prSet presAssocID="{0547038F-7887-4D9A-87F5-03B66FA546B8}" presName="node" presStyleLbl="node1" presStyleIdx="2" presStyleCnt="3" custScaleX="97874" custScaleY="97507" custRadScaleRad="103115" custRadScaleInc="1657">
        <dgm:presLayoutVars>
          <dgm:bulletEnabled val="1"/>
        </dgm:presLayoutVars>
      </dgm:prSet>
      <dgm:spPr/>
      <dgm:t>
        <a:bodyPr/>
        <a:lstStyle/>
        <a:p>
          <a:endParaRPr lang="en-US"/>
        </a:p>
      </dgm:t>
    </dgm:pt>
  </dgm:ptLst>
  <dgm:cxnLst>
    <dgm:cxn modelId="{1016720A-4078-4335-BD9C-0CB1D2082DC1}" srcId="{FEAAC047-9225-4854-86D5-789D398EA996}" destId="{EE01A232-7C95-427D-B3BD-73C2D1853A95}" srcOrd="0" destOrd="0" parTransId="{04379E7F-1852-421B-A97B-B616460FB38B}" sibTransId="{B7CDC22C-ED97-41EC-A3DD-9B0CC0E029DC}"/>
    <dgm:cxn modelId="{33CB04D2-827C-4148-9747-09DE01D860E3}" type="presOf" srcId="{0547038F-7887-4D9A-87F5-03B66FA546B8}" destId="{FAFCF202-B97F-4707-BC24-0087997FCDDA}" srcOrd="0" destOrd="0" presId="urn:microsoft.com/office/officeart/2005/8/layout/radial1"/>
    <dgm:cxn modelId="{89424041-7683-498A-A164-7C8745AB0DE6}" srcId="{EE01A232-7C95-427D-B3BD-73C2D1853A95}" destId="{2A457132-E04B-4310-8E57-846C9B9A2F57}" srcOrd="0" destOrd="0" parTransId="{E159A84C-2930-4A10-8D85-551A942408DE}" sibTransId="{E8882060-7A7A-45D8-8FC6-CA4E387A64D6}"/>
    <dgm:cxn modelId="{89DCC6EC-F8C1-AE40-9D2D-5AFCD336C23B}" type="presOf" srcId="{E653DBC7-2FAD-4C24-BAFA-8C340E8F59F1}" destId="{C079A98D-0E39-4241-9A76-EF9419DB979D}" srcOrd="0" destOrd="0" presId="urn:microsoft.com/office/officeart/2005/8/layout/radial1"/>
    <dgm:cxn modelId="{E7E4CC17-1CCB-D942-AB8E-3D754DE87967}" type="presOf" srcId="{EE01A232-7C95-427D-B3BD-73C2D1853A95}" destId="{387B92C8-513E-4765-893A-05177A6F6BB9}" srcOrd="0" destOrd="0" presId="urn:microsoft.com/office/officeart/2005/8/layout/radial1"/>
    <dgm:cxn modelId="{2EAECD62-EB96-4DC2-8087-77CE8A4D4655}" srcId="{EE01A232-7C95-427D-B3BD-73C2D1853A95}" destId="{0547038F-7887-4D9A-87F5-03B66FA546B8}" srcOrd="2" destOrd="0" parTransId="{215EBA10-5C94-454B-942C-748E6CC4B6B4}" sibTransId="{427A2DC8-115D-47C8-A18A-21BA9530B40E}"/>
    <dgm:cxn modelId="{FF742145-692A-334B-8BED-361B38E99C15}" type="presOf" srcId="{215EBA10-5C94-454B-942C-748E6CC4B6B4}" destId="{69B52478-9291-4B7D-8350-B760C1F12979}" srcOrd="0" destOrd="0" presId="urn:microsoft.com/office/officeart/2005/8/layout/radial1"/>
    <dgm:cxn modelId="{DC9FE1B4-3A30-7D4E-A7BA-D93E803F9670}" type="presOf" srcId="{E159A84C-2930-4A10-8D85-551A942408DE}" destId="{204D5AD2-ABB9-4879-81A2-8BEBDCB7910B}" srcOrd="0" destOrd="0" presId="urn:microsoft.com/office/officeart/2005/8/layout/radial1"/>
    <dgm:cxn modelId="{22774760-F26F-2D42-9820-0EA0B99B0E1F}" type="presOf" srcId="{E653DBC7-2FAD-4C24-BAFA-8C340E8F59F1}" destId="{B44203BE-AEAB-4E94-9629-679667E2B7D8}" srcOrd="1" destOrd="0" presId="urn:microsoft.com/office/officeart/2005/8/layout/radial1"/>
    <dgm:cxn modelId="{9AC90FE5-258B-4591-A7C9-681F980D90EE}" srcId="{EE01A232-7C95-427D-B3BD-73C2D1853A95}" destId="{C5E7DC69-8E53-4CA1-A034-F89761750C9B}" srcOrd="1" destOrd="0" parTransId="{E653DBC7-2FAD-4C24-BAFA-8C340E8F59F1}" sibTransId="{0079BF20-B062-4954-84AE-7C9E8B208561}"/>
    <dgm:cxn modelId="{FC2C81EE-C05C-5D4E-ABE0-97CE72290B3F}" type="presOf" srcId="{215EBA10-5C94-454B-942C-748E6CC4B6B4}" destId="{0322A177-94F7-48FC-BA39-227204C74B3B}" srcOrd="1" destOrd="0" presId="urn:microsoft.com/office/officeart/2005/8/layout/radial1"/>
    <dgm:cxn modelId="{987C8679-6954-8149-991A-792C7A772690}" type="presOf" srcId="{2A457132-E04B-4310-8E57-846C9B9A2F57}" destId="{DF8DE72F-0237-4127-B4CC-7E316B30E0F1}" srcOrd="0" destOrd="0" presId="urn:microsoft.com/office/officeart/2005/8/layout/radial1"/>
    <dgm:cxn modelId="{4BA76126-D349-114E-9B01-81FB58AEC896}" type="presOf" srcId="{E159A84C-2930-4A10-8D85-551A942408DE}" destId="{C1DDBFAA-B436-484A-A263-E9F0C6D870F5}" srcOrd="1" destOrd="0" presId="urn:microsoft.com/office/officeart/2005/8/layout/radial1"/>
    <dgm:cxn modelId="{7AEF5A70-7449-764F-B29C-32B32A6D6746}" type="presOf" srcId="{C5E7DC69-8E53-4CA1-A034-F89761750C9B}" destId="{64708977-827E-47E6-A167-5D21AA92AE7C}" srcOrd="0" destOrd="0" presId="urn:microsoft.com/office/officeart/2005/8/layout/radial1"/>
    <dgm:cxn modelId="{8EB9B978-3438-6249-A121-43434BDE5712}" type="presOf" srcId="{FEAAC047-9225-4854-86D5-789D398EA996}" destId="{61DA0466-24F4-42FA-8923-DEA53BBF19F6}" srcOrd="0" destOrd="0" presId="urn:microsoft.com/office/officeart/2005/8/layout/radial1"/>
    <dgm:cxn modelId="{8D5E81C9-CF95-2F4D-856B-4828ECFAFC0C}" type="presParOf" srcId="{61DA0466-24F4-42FA-8923-DEA53BBF19F6}" destId="{387B92C8-513E-4765-893A-05177A6F6BB9}" srcOrd="0" destOrd="0" presId="urn:microsoft.com/office/officeart/2005/8/layout/radial1"/>
    <dgm:cxn modelId="{E987AD96-3225-094C-A822-4826818D6831}" type="presParOf" srcId="{61DA0466-24F4-42FA-8923-DEA53BBF19F6}" destId="{204D5AD2-ABB9-4879-81A2-8BEBDCB7910B}" srcOrd="1" destOrd="0" presId="urn:microsoft.com/office/officeart/2005/8/layout/radial1"/>
    <dgm:cxn modelId="{4EBED8BE-A962-4043-A588-02AC7DFF240E}" type="presParOf" srcId="{204D5AD2-ABB9-4879-81A2-8BEBDCB7910B}" destId="{C1DDBFAA-B436-484A-A263-E9F0C6D870F5}" srcOrd="0" destOrd="0" presId="urn:microsoft.com/office/officeart/2005/8/layout/radial1"/>
    <dgm:cxn modelId="{1FB15138-55A5-2C45-9617-DACF7CE8F49C}" type="presParOf" srcId="{61DA0466-24F4-42FA-8923-DEA53BBF19F6}" destId="{DF8DE72F-0237-4127-B4CC-7E316B30E0F1}" srcOrd="2" destOrd="0" presId="urn:microsoft.com/office/officeart/2005/8/layout/radial1"/>
    <dgm:cxn modelId="{44D1D552-99F7-5341-A6F7-72B5B119D97C}" type="presParOf" srcId="{61DA0466-24F4-42FA-8923-DEA53BBF19F6}" destId="{C079A98D-0E39-4241-9A76-EF9419DB979D}" srcOrd="3" destOrd="0" presId="urn:microsoft.com/office/officeart/2005/8/layout/radial1"/>
    <dgm:cxn modelId="{552B223B-7570-8545-AF74-6D6D3F025C0E}" type="presParOf" srcId="{C079A98D-0E39-4241-9A76-EF9419DB979D}" destId="{B44203BE-AEAB-4E94-9629-679667E2B7D8}" srcOrd="0" destOrd="0" presId="urn:microsoft.com/office/officeart/2005/8/layout/radial1"/>
    <dgm:cxn modelId="{904D9432-2457-B24E-A849-83A936F20BCF}" type="presParOf" srcId="{61DA0466-24F4-42FA-8923-DEA53BBF19F6}" destId="{64708977-827E-47E6-A167-5D21AA92AE7C}" srcOrd="4" destOrd="0" presId="urn:microsoft.com/office/officeart/2005/8/layout/radial1"/>
    <dgm:cxn modelId="{E00225DE-4BCE-B94E-88DF-5BD18D0D305F}" type="presParOf" srcId="{61DA0466-24F4-42FA-8923-DEA53BBF19F6}" destId="{69B52478-9291-4B7D-8350-B760C1F12979}" srcOrd="5" destOrd="0" presId="urn:microsoft.com/office/officeart/2005/8/layout/radial1"/>
    <dgm:cxn modelId="{2D6A475E-2526-C64E-8830-987A13EAE2A3}" type="presParOf" srcId="{69B52478-9291-4B7D-8350-B760C1F12979}" destId="{0322A177-94F7-48FC-BA39-227204C74B3B}" srcOrd="0" destOrd="0" presId="urn:microsoft.com/office/officeart/2005/8/layout/radial1"/>
    <dgm:cxn modelId="{81A5E591-84AA-A147-9F82-C9BA4C8135F4}" type="presParOf" srcId="{61DA0466-24F4-42FA-8923-DEA53BBF19F6}" destId="{FAFCF202-B97F-4707-BC24-0087997FCDDA}"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52C22-09AB-3444-9DD8-7C0F3687AE0D}">
      <dsp:nvSpPr>
        <dsp:cNvPr id="0" name=""/>
        <dsp:cNvSpPr/>
      </dsp:nvSpPr>
      <dsp:spPr>
        <a:xfrm>
          <a:off x="2349215" y="571504"/>
          <a:ext cx="3813265" cy="3813265"/>
        </a:xfrm>
        <a:prstGeom prst="blockArc">
          <a:avLst>
            <a:gd name="adj1" fmla="val 10800000"/>
            <a:gd name="adj2" fmla="val 16200000"/>
            <a:gd name="adj3" fmla="val 4642"/>
          </a:avLst>
        </a:prstGeom>
        <a:blipFill rotWithShape="0">
          <a:blip xmlns:r="http://schemas.openxmlformats.org/officeDocument/2006/relationships" r:embed="rId1">
            <a:duotone>
              <a:schemeClr val="accent4">
                <a:hueOff val="1615347"/>
                <a:satOff val="0"/>
                <a:lumOff val="0"/>
                <a:alphaOff val="0"/>
                <a:shade val="20000"/>
                <a:satMod val="200000"/>
              </a:schemeClr>
              <a:schemeClr val="accent4">
                <a:hueOff val="1615347"/>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B420D3AC-7CCF-B349-88A9-7FAC8253FA1F}">
      <dsp:nvSpPr>
        <dsp:cNvPr id="0" name=""/>
        <dsp:cNvSpPr/>
      </dsp:nvSpPr>
      <dsp:spPr>
        <a:xfrm>
          <a:off x="2349215" y="571504"/>
          <a:ext cx="3813265" cy="3813265"/>
        </a:xfrm>
        <a:prstGeom prst="blockArc">
          <a:avLst>
            <a:gd name="adj1" fmla="val 5400000"/>
            <a:gd name="adj2" fmla="val 10800000"/>
            <a:gd name="adj3" fmla="val 4642"/>
          </a:avLst>
        </a:prstGeom>
        <a:blipFill rotWithShape="0">
          <a:blip xmlns:r="http://schemas.openxmlformats.org/officeDocument/2006/relationships" r:embed="rId1">
            <a:duotone>
              <a:schemeClr val="accent4">
                <a:hueOff val="1076898"/>
                <a:satOff val="0"/>
                <a:lumOff val="0"/>
                <a:alphaOff val="0"/>
                <a:shade val="20000"/>
                <a:satMod val="200000"/>
              </a:schemeClr>
              <a:schemeClr val="accent4">
                <a:hueOff val="1076898"/>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A7846919-4B97-3F47-8DB8-E5108EACBDE4}">
      <dsp:nvSpPr>
        <dsp:cNvPr id="0" name=""/>
        <dsp:cNvSpPr/>
      </dsp:nvSpPr>
      <dsp:spPr>
        <a:xfrm>
          <a:off x="2349215" y="571504"/>
          <a:ext cx="3813265" cy="3813265"/>
        </a:xfrm>
        <a:prstGeom prst="blockArc">
          <a:avLst>
            <a:gd name="adj1" fmla="val 0"/>
            <a:gd name="adj2" fmla="val 5400000"/>
            <a:gd name="adj3" fmla="val 4642"/>
          </a:avLst>
        </a:prstGeom>
        <a:blipFill rotWithShape="0">
          <a:blip xmlns:r="http://schemas.openxmlformats.org/officeDocument/2006/relationships" r:embed="rId1">
            <a:duotone>
              <a:schemeClr val="accent4">
                <a:hueOff val="538449"/>
                <a:satOff val="0"/>
                <a:lumOff val="0"/>
                <a:alphaOff val="0"/>
                <a:shade val="20000"/>
                <a:satMod val="200000"/>
              </a:schemeClr>
              <a:schemeClr val="accent4">
                <a:hueOff val="538449"/>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DF54AE01-B515-284A-A47E-DE0C044CE786}">
      <dsp:nvSpPr>
        <dsp:cNvPr id="0" name=""/>
        <dsp:cNvSpPr/>
      </dsp:nvSpPr>
      <dsp:spPr>
        <a:xfrm>
          <a:off x="2349215" y="571504"/>
          <a:ext cx="3813265" cy="3813265"/>
        </a:xfrm>
        <a:prstGeom prst="blockArc">
          <a:avLst>
            <a:gd name="adj1" fmla="val 16200000"/>
            <a:gd name="adj2" fmla="val 0"/>
            <a:gd name="adj3" fmla="val 4642"/>
          </a:avLst>
        </a:prstGeom>
        <a:blipFill rotWithShape="0">
          <a:blip xmlns:r="http://schemas.openxmlformats.org/officeDocument/2006/relationships" r:embed="rId1">
            <a:duotone>
              <a:schemeClr val="accent4">
                <a:hueOff val="0"/>
                <a:satOff val="0"/>
                <a:lumOff val="0"/>
                <a:alphaOff val="0"/>
                <a:shade val="20000"/>
                <a:satMod val="200000"/>
              </a:schemeClr>
              <a:schemeClr val="accent4">
                <a:hueOff val="0"/>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F6962F0-A00B-8A4F-819E-4A0D388C5A0D}">
      <dsp:nvSpPr>
        <dsp:cNvPr id="0" name=""/>
        <dsp:cNvSpPr/>
      </dsp:nvSpPr>
      <dsp:spPr>
        <a:xfrm>
          <a:off x="3161310" y="1325353"/>
          <a:ext cx="2189076" cy="2305566"/>
        </a:xfrm>
        <a:prstGeom prst="ellipse">
          <a:avLst/>
        </a:prstGeom>
        <a:blipFill rotWithShape="0">
          <a:blip xmlns:r="http://schemas.openxmlformats.org/officeDocument/2006/relationships" r:embed="rId1">
            <a:duotone>
              <a:schemeClr val="accent3">
                <a:hueOff val="0"/>
                <a:satOff val="0"/>
                <a:lumOff val="0"/>
                <a:alphaOff val="0"/>
                <a:shade val="20000"/>
                <a:satMod val="200000"/>
              </a:schemeClr>
              <a:schemeClr val="accent3">
                <a:hueOff val="0"/>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Student Science Performances</a:t>
          </a:r>
          <a:endParaRPr lang="en-US" sz="1900" kern="1200" dirty="0"/>
        </a:p>
      </dsp:txBody>
      <dsp:txXfrm>
        <a:off x="3481893" y="1662995"/>
        <a:ext cx="1547910" cy="1630282"/>
      </dsp:txXfrm>
    </dsp:sp>
    <dsp:sp modelId="{AC6F92A0-920D-2848-A5E3-FE308CF511B7}">
      <dsp:nvSpPr>
        <dsp:cNvPr id="0" name=""/>
        <dsp:cNvSpPr/>
      </dsp:nvSpPr>
      <dsp:spPr>
        <a:xfrm>
          <a:off x="3641264" y="1170"/>
          <a:ext cx="1229167" cy="1229167"/>
        </a:xfrm>
        <a:prstGeom prst="ellipse">
          <a:avLst/>
        </a:prstGeom>
        <a:blipFill rotWithShape="0">
          <a:blip xmlns:r="http://schemas.openxmlformats.org/officeDocument/2006/relationships" r:embed="rId1">
            <a:duotone>
              <a:schemeClr val="accent4">
                <a:hueOff val="0"/>
                <a:satOff val="0"/>
                <a:lumOff val="0"/>
                <a:alphaOff val="0"/>
                <a:shade val="20000"/>
                <a:satMod val="200000"/>
              </a:schemeClr>
              <a:schemeClr val="accent4">
                <a:hueOff val="0"/>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Summer Seminars</a:t>
          </a:r>
          <a:endParaRPr lang="en-US" sz="1200" kern="1200" dirty="0"/>
        </a:p>
      </dsp:txBody>
      <dsp:txXfrm>
        <a:off x="3821271" y="181177"/>
        <a:ext cx="869153" cy="869153"/>
      </dsp:txXfrm>
    </dsp:sp>
    <dsp:sp modelId="{A28D3183-6C19-954B-9A65-B92C62087FF8}">
      <dsp:nvSpPr>
        <dsp:cNvPr id="0" name=""/>
        <dsp:cNvSpPr/>
      </dsp:nvSpPr>
      <dsp:spPr>
        <a:xfrm>
          <a:off x="5503647" y="1863553"/>
          <a:ext cx="1229167" cy="1229167"/>
        </a:xfrm>
        <a:prstGeom prst="ellipse">
          <a:avLst/>
        </a:prstGeom>
        <a:blipFill rotWithShape="0">
          <a:blip xmlns:r="http://schemas.openxmlformats.org/officeDocument/2006/relationships" r:embed="rId1">
            <a:duotone>
              <a:schemeClr val="accent4">
                <a:hueOff val="538449"/>
                <a:satOff val="0"/>
                <a:lumOff val="0"/>
                <a:alphaOff val="0"/>
                <a:shade val="20000"/>
                <a:satMod val="200000"/>
              </a:schemeClr>
              <a:schemeClr val="accent4">
                <a:hueOff val="538449"/>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Instruction Alignments</a:t>
          </a:r>
          <a:endParaRPr lang="en-US" sz="1200" kern="1200" dirty="0"/>
        </a:p>
      </dsp:txBody>
      <dsp:txXfrm>
        <a:off x="5683654" y="2043560"/>
        <a:ext cx="869153" cy="869153"/>
      </dsp:txXfrm>
    </dsp:sp>
    <dsp:sp modelId="{9EEC8EF8-93E3-0B45-A044-76390F86C0C3}">
      <dsp:nvSpPr>
        <dsp:cNvPr id="0" name=""/>
        <dsp:cNvSpPr/>
      </dsp:nvSpPr>
      <dsp:spPr>
        <a:xfrm>
          <a:off x="3641264" y="3725936"/>
          <a:ext cx="1229167" cy="1229167"/>
        </a:xfrm>
        <a:prstGeom prst="ellipse">
          <a:avLst/>
        </a:prstGeom>
        <a:blipFill rotWithShape="0">
          <a:blip xmlns:r="http://schemas.openxmlformats.org/officeDocument/2006/relationships" r:embed="rId1">
            <a:duotone>
              <a:schemeClr val="accent4">
                <a:hueOff val="1076898"/>
                <a:satOff val="0"/>
                <a:lumOff val="0"/>
                <a:alphaOff val="0"/>
                <a:shade val="20000"/>
                <a:satMod val="200000"/>
              </a:schemeClr>
              <a:schemeClr val="accent4">
                <a:hueOff val="1076898"/>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School PLCs</a:t>
          </a:r>
          <a:endParaRPr lang="en-US" sz="1200" kern="1200" dirty="0"/>
        </a:p>
      </dsp:txBody>
      <dsp:txXfrm>
        <a:off x="3821271" y="3905943"/>
        <a:ext cx="869153" cy="869153"/>
      </dsp:txXfrm>
    </dsp:sp>
    <dsp:sp modelId="{3A83AB0F-956F-884A-86C2-2D9D8C6E6D4D}">
      <dsp:nvSpPr>
        <dsp:cNvPr id="0" name=""/>
        <dsp:cNvSpPr/>
      </dsp:nvSpPr>
      <dsp:spPr>
        <a:xfrm>
          <a:off x="1778882" y="1863553"/>
          <a:ext cx="1229167" cy="1229167"/>
        </a:xfrm>
        <a:prstGeom prst="ellipse">
          <a:avLst/>
        </a:prstGeom>
        <a:blipFill rotWithShape="0">
          <a:blip xmlns:r="http://schemas.openxmlformats.org/officeDocument/2006/relationships" r:embed="rId1">
            <a:duotone>
              <a:schemeClr val="accent4">
                <a:hueOff val="1615347"/>
                <a:satOff val="0"/>
                <a:lumOff val="0"/>
                <a:alphaOff val="0"/>
                <a:shade val="20000"/>
                <a:satMod val="200000"/>
              </a:schemeClr>
              <a:schemeClr val="accent4">
                <a:hueOff val="1615347"/>
                <a:satOff val="0"/>
                <a:lumOff val="0"/>
                <a:alphaOff val="0"/>
                <a:tint val="12000"/>
                <a:satMod val="190000"/>
              </a:schemeClr>
            </a:duotone>
          </a:blip>
          <a:stretch/>
        </a:blipFill>
        <a:ln>
          <a:noFill/>
        </a:ln>
        <a:effectLst>
          <a:outerShdw blurRad="88900" dir="4200000" sx="105000" sy="105000" algn="t"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Content Courses</a:t>
          </a:r>
          <a:endParaRPr lang="en-US" sz="1200" kern="1200" dirty="0"/>
        </a:p>
      </dsp:txBody>
      <dsp:txXfrm>
        <a:off x="1958889" y="2043560"/>
        <a:ext cx="869153" cy="869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B92C8-513E-4765-893A-05177A6F6BB9}">
      <dsp:nvSpPr>
        <dsp:cNvPr id="0" name=""/>
        <dsp:cNvSpPr/>
      </dsp:nvSpPr>
      <dsp:spPr>
        <a:xfrm>
          <a:off x="3115664" y="1867848"/>
          <a:ext cx="2570630" cy="2616002"/>
        </a:xfrm>
        <a:prstGeom prst="ellipse">
          <a:avLst/>
        </a:prstGeom>
        <a:solidFill>
          <a:srgbClr val="FFFF00"/>
        </a:solidFill>
        <a:ln>
          <a:noFill/>
        </a:ln>
        <a:effectLst>
          <a:outerShdw blurRad="88900" dir="4200000" sx="105000" sy="105000" algn="t"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Student Performances </a:t>
          </a:r>
          <a:endParaRPr lang="en-US" sz="1600" i="1" kern="1200" dirty="0" smtClean="0">
            <a:solidFill>
              <a:schemeClr val="tx1"/>
            </a:solidFill>
          </a:endParaRPr>
        </a:p>
        <a:p>
          <a:pPr lvl="0" algn="ctr" defTabSz="977900">
            <a:lnSpc>
              <a:spcPct val="90000"/>
            </a:lnSpc>
            <a:spcBef>
              <a:spcPct val="0"/>
            </a:spcBef>
            <a:spcAft>
              <a:spcPct val="35000"/>
            </a:spcAft>
          </a:pPr>
          <a:r>
            <a:rPr lang="en-US" sz="1600" i="1" kern="1200" dirty="0" smtClean="0">
              <a:solidFill>
                <a:schemeClr val="tx1"/>
              </a:solidFill>
            </a:rPr>
            <a:t> Professional Development  </a:t>
          </a:r>
          <a:r>
            <a:rPr lang="en-US" sz="2000" kern="1200" dirty="0" smtClean="0">
              <a:solidFill>
                <a:schemeClr val="tx1"/>
              </a:solidFill>
            </a:rPr>
            <a:t/>
          </a:r>
          <a:br>
            <a:rPr lang="en-US" sz="2000" kern="1200" dirty="0" smtClean="0">
              <a:solidFill>
                <a:schemeClr val="tx1"/>
              </a:solidFill>
            </a:rPr>
          </a:br>
          <a:endParaRPr lang="en-US" sz="2000" kern="1200" dirty="0" smtClean="0">
            <a:solidFill>
              <a:schemeClr val="tx1"/>
            </a:solidFill>
          </a:endParaRPr>
        </a:p>
      </dsp:txBody>
      <dsp:txXfrm>
        <a:off x="3492124" y="2250953"/>
        <a:ext cx="1817710" cy="1849792"/>
      </dsp:txXfrm>
    </dsp:sp>
    <dsp:sp modelId="{204D5AD2-ABB9-4879-81A2-8BEBDCB7910B}">
      <dsp:nvSpPr>
        <dsp:cNvPr id="0" name=""/>
        <dsp:cNvSpPr/>
      </dsp:nvSpPr>
      <dsp:spPr>
        <a:xfrm rot="16200000">
          <a:off x="4334757" y="1783662"/>
          <a:ext cx="132444" cy="35928"/>
        </a:xfrm>
        <a:custGeom>
          <a:avLst/>
          <a:gdLst/>
          <a:ahLst/>
          <a:cxnLst/>
          <a:rect l="0" t="0" r="0" b="0"/>
          <a:pathLst>
            <a:path>
              <a:moveTo>
                <a:pt x="0" y="17964"/>
              </a:moveTo>
              <a:lnTo>
                <a:pt x="132444" y="17964"/>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4397668" y="1798315"/>
        <a:ext cx="6622" cy="6622"/>
      </dsp:txXfrm>
    </dsp:sp>
    <dsp:sp modelId="{DF8DE72F-0237-4127-B4CC-7E316B30E0F1}">
      <dsp:nvSpPr>
        <dsp:cNvPr id="0" name=""/>
        <dsp:cNvSpPr/>
      </dsp:nvSpPr>
      <dsp:spPr>
        <a:xfrm>
          <a:off x="3570577" y="15857"/>
          <a:ext cx="1660804" cy="1719546"/>
        </a:xfrm>
        <a:prstGeom prst="ellipse">
          <a:avLst/>
        </a:prstGeom>
        <a:solidFill>
          <a:srgbClr val="3366FF"/>
        </a:solidFill>
        <a:ln>
          <a:noFill/>
        </a:ln>
        <a:effectLst>
          <a:outerShdw blurRad="88900" dir="4200000" sx="105000" sy="105000" algn="t"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Science and Engineering  Practices</a:t>
          </a:r>
        </a:p>
      </dsp:txBody>
      <dsp:txXfrm>
        <a:off x="3813796" y="267679"/>
        <a:ext cx="1174366" cy="1215902"/>
      </dsp:txXfrm>
    </dsp:sp>
    <dsp:sp modelId="{C079A98D-0E39-4241-9A76-EF9419DB979D}">
      <dsp:nvSpPr>
        <dsp:cNvPr id="0" name=""/>
        <dsp:cNvSpPr/>
      </dsp:nvSpPr>
      <dsp:spPr>
        <a:xfrm rot="1710032">
          <a:off x="5520333" y="3831276"/>
          <a:ext cx="241699" cy="35928"/>
        </a:xfrm>
        <a:custGeom>
          <a:avLst/>
          <a:gdLst/>
          <a:ahLst/>
          <a:cxnLst/>
          <a:rect l="0" t="0" r="0" b="0"/>
          <a:pathLst>
            <a:path>
              <a:moveTo>
                <a:pt x="0" y="17964"/>
              </a:moveTo>
              <a:lnTo>
                <a:pt x="241699" y="17964"/>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5635141" y="3843198"/>
        <a:ext cx="12084" cy="12084"/>
      </dsp:txXfrm>
    </dsp:sp>
    <dsp:sp modelId="{64708977-827E-47E6-A167-5D21AA92AE7C}">
      <dsp:nvSpPr>
        <dsp:cNvPr id="0" name=""/>
        <dsp:cNvSpPr/>
      </dsp:nvSpPr>
      <dsp:spPr>
        <a:xfrm>
          <a:off x="5637667" y="3427867"/>
          <a:ext cx="1821417" cy="1827899"/>
        </a:xfrm>
        <a:prstGeom prst="ellipse">
          <a:avLst/>
        </a:prstGeom>
        <a:solidFill>
          <a:schemeClr val="accent5"/>
        </a:solidFill>
        <a:ln>
          <a:noFill/>
        </a:ln>
        <a:effectLst>
          <a:outerShdw blurRad="88900" dir="4200000" sx="105000" sy="105000" algn="t"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Crosscutting </a:t>
          </a:r>
        </a:p>
        <a:p>
          <a:pPr lvl="0" algn="ctr" defTabSz="711200">
            <a:lnSpc>
              <a:spcPct val="90000"/>
            </a:lnSpc>
            <a:spcBef>
              <a:spcPct val="0"/>
            </a:spcBef>
            <a:spcAft>
              <a:spcPct val="35000"/>
            </a:spcAft>
          </a:pPr>
          <a:r>
            <a:rPr lang="en-US" sz="1600" kern="1200" dirty="0">
              <a:solidFill>
                <a:schemeClr val="tx1"/>
              </a:solidFill>
            </a:rPr>
            <a:t>Concepts</a:t>
          </a:r>
        </a:p>
      </dsp:txBody>
      <dsp:txXfrm>
        <a:off x="5904407" y="3695557"/>
        <a:ext cx="1287937" cy="1292519"/>
      </dsp:txXfrm>
    </dsp:sp>
    <dsp:sp modelId="{69B52478-9291-4B7D-8350-B760C1F12979}">
      <dsp:nvSpPr>
        <dsp:cNvPr id="0" name=""/>
        <dsp:cNvSpPr/>
      </dsp:nvSpPr>
      <dsp:spPr>
        <a:xfrm rot="9059652">
          <a:off x="3068169" y="3836473"/>
          <a:ext cx="217798" cy="35928"/>
        </a:xfrm>
        <a:custGeom>
          <a:avLst/>
          <a:gdLst/>
          <a:ahLst/>
          <a:cxnLst/>
          <a:rect l="0" t="0" r="0" b="0"/>
          <a:pathLst>
            <a:path>
              <a:moveTo>
                <a:pt x="0" y="17964"/>
              </a:moveTo>
              <a:lnTo>
                <a:pt x="217798" y="17964"/>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rot="10800000">
        <a:off x="3171623" y="3848992"/>
        <a:ext cx="10889" cy="10889"/>
      </dsp:txXfrm>
    </dsp:sp>
    <dsp:sp modelId="{FAFCF202-B97F-4707-BC24-0087997FCDDA}">
      <dsp:nvSpPr>
        <dsp:cNvPr id="0" name=""/>
        <dsp:cNvSpPr/>
      </dsp:nvSpPr>
      <dsp:spPr>
        <a:xfrm>
          <a:off x="1462316" y="3464912"/>
          <a:ext cx="1728589" cy="1722107"/>
        </a:xfrm>
        <a:prstGeom prst="ellipse">
          <a:avLst/>
        </a:prstGeom>
        <a:solidFill>
          <a:schemeClr val="accent3">
            <a:lumMod val="75000"/>
          </a:schemeClr>
        </a:solidFill>
        <a:ln>
          <a:noFill/>
        </a:ln>
        <a:effectLst>
          <a:outerShdw blurRad="88900" dir="4200000" sx="105000" sy="105000" algn="t"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Disciplinary </a:t>
          </a:r>
          <a:r>
            <a:rPr lang="en-US" sz="1600" kern="1200" dirty="0">
              <a:solidFill>
                <a:schemeClr val="tx1"/>
              </a:solidFill>
            </a:rPr>
            <a:t>Core Ideas</a:t>
          </a:r>
        </a:p>
      </dsp:txBody>
      <dsp:txXfrm>
        <a:off x="1715462" y="3717109"/>
        <a:ext cx="1222297" cy="121771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D7843-8E3F-114D-A415-B3CEA4B56D57}" type="datetimeFigureOut">
              <a:rPr lang="en-US" smtClean="0"/>
              <a:t>6/6/13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3E1116-636F-9246-89C8-C6D74010A275}" type="slidenum">
              <a:rPr lang="en-US" smtClean="0"/>
              <a:t>‹#›</a:t>
            </a:fld>
            <a:endParaRPr lang="en-US"/>
          </a:p>
        </p:txBody>
      </p:sp>
    </p:spTree>
    <p:extLst>
      <p:ext uri="{BB962C8B-B14F-4D97-AF65-F5344CB8AC3E}">
        <p14:creationId xmlns:p14="http://schemas.microsoft.com/office/powerpoint/2010/main" val="23616316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will review the standards for PD found in NSES and the logic</a:t>
            </a:r>
            <a:r>
              <a:rPr lang="en-US" baseline="0" dirty="0" smtClean="0"/>
              <a:t> behind PD for implementing standards.  Then provide three models for PD underway to implement the Vision for Science in the framework and NGSS at various scales.</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a:t>
            </a:fld>
            <a:endParaRPr lang="en-US"/>
          </a:p>
        </p:txBody>
      </p:sp>
    </p:spTree>
    <p:extLst>
      <p:ext uri="{BB962C8B-B14F-4D97-AF65-F5344CB8AC3E}">
        <p14:creationId xmlns:p14="http://schemas.microsoft.com/office/powerpoint/2010/main" val="414503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Continuous</a:t>
            </a:r>
            <a:r>
              <a:rPr lang="en-US" baseline="0" dirty="0" smtClean="0"/>
              <a:t> professional growth requires the teachers to be involved in the planning of their own growth.  Collaboration in advance of PD programs is a critical component of successful PD.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11</a:t>
            </a:fld>
            <a:endParaRPr lang="en-US"/>
          </a:p>
        </p:txBody>
      </p:sp>
    </p:spTree>
    <p:extLst>
      <p:ext uri="{BB962C8B-B14F-4D97-AF65-F5344CB8AC3E}">
        <p14:creationId xmlns:p14="http://schemas.microsoft.com/office/powerpoint/2010/main" val="742552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research is clear that teacher quality is more important than the program of study.  To this end it is important to provide the best teachers in the classroom.  PD is a way to improve teacher quality.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12</a:t>
            </a:fld>
            <a:endParaRPr lang="en-US"/>
          </a:p>
        </p:txBody>
      </p:sp>
    </p:spTree>
    <p:extLst>
      <p:ext uri="{BB962C8B-B14F-4D97-AF65-F5344CB8AC3E}">
        <p14:creationId xmlns:p14="http://schemas.microsoft.com/office/powerpoint/2010/main" val="3125503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dirty="0" smtClean="0">
                <a:effectLst/>
              </a:rPr>
              <a:t>programs that model scientific reasoning have a greater influence on student achievement </a:t>
            </a:r>
            <a:endParaRPr lang="en-US" sz="1400" b="0" dirty="0"/>
          </a:p>
        </p:txBody>
      </p:sp>
      <p:sp>
        <p:nvSpPr>
          <p:cNvPr id="4" name="Slide Number Placeholder 3"/>
          <p:cNvSpPr>
            <a:spLocks noGrp="1"/>
          </p:cNvSpPr>
          <p:nvPr>
            <p:ph type="sldNum" sz="quarter" idx="10"/>
          </p:nvPr>
        </p:nvSpPr>
        <p:spPr/>
        <p:txBody>
          <a:bodyPr/>
          <a:lstStyle/>
          <a:p>
            <a:fld id="{7F3E1116-636F-9246-89C8-C6D74010A275}" type="slidenum">
              <a:rPr lang="en-US" smtClean="0"/>
              <a:t>13</a:t>
            </a:fld>
            <a:endParaRPr lang="en-US"/>
          </a:p>
        </p:txBody>
      </p:sp>
    </p:spTree>
    <p:extLst>
      <p:ext uri="{BB962C8B-B14F-4D97-AF65-F5344CB8AC3E}">
        <p14:creationId xmlns:p14="http://schemas.microsoft.com/office/powerpoint/2010/main" val="3289986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Achieving</a:t>
            </a:r>
            <a:r>
              <a:rPr lang="en-US" baseline="0" dirty="0" smtClean="0"/>
              <a:t> both sustained and intensive PD requires significant resources as well as professionals willing to dedicate much of their career activities to providing, coordinating and creating professional development.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14</a:t>
            </a:fld>
            <a:endParaRPr lang="en-US"/>
          </a:p>
        </p:txBody>
      </p:sp>
    </p:spTree>
    <p:extLst>
      <p:ext uri="{BB962C8B-B14F-4D97-AF65-F5344CB8AC3E}">
        <p14:creationId xmlns:p14="http://schemas.microsoft.com/office/powerpoint/2010/main" val="3017620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effectLst/>
              </a:rPr>
              <a:t>Successful</a:t>
            </a:r>
            <a:r>
              <a:rPr lang="en-US" b="0" baseline="0" dirty="0" smtClean="0">
                <a:effectLst/>
              </a:rPr>
              <a:t> PD </a:t>
            </a:r>
            <a:r>
              <a:rPr lang="en-US" b="0" dirty="0" smtClean="0">
                <a:effectLst/>
              </a:rPr>
              <a:t>engage teachers in concrete teaching tasks and be based on teachers' experiences with students </a:t>
            </a:r>
            <a:endParaRPr lang="en-US" b="0" dirty="0"/>
          </a:p>
        </p:txBody>
      </p:sp>
      <p:sp>
        <p:nvSpPr>
          <p:cNvPr id="4" name="Slide Number Placeholder 3"/>
          <p:cNvSpPr>
            <a:spLocks noGrp="1"/>
          </p:cNvSpPr>
          <p:nvPr>
            <p:ph type="sldNum" sz="quarter" idx="10"/>
          </p:nvPr>
        </p:nvSpPr>
        <p:spPr/>
        <p:txBody>
          <a:bodyPr/>
          <a:lstStyle/>
          <a:p>
            <a:fld id="{7F3E1116-636F-9246-89C8-C6D74010A275}" type="slidenum">
              <a:rPr lang="en-US" smtClean="0"/>
              <a:t>15</a:t>
            </a:fld>
            <a:endParaRPr lang="en-US"/>
          </a:p>
        </p:txBody>
      </p:sp>
    </p:spTree>
    <p:extLst>
      <p:ext uri="{BB962C8B-B14F-4D97-AF65-F5344CB8AC3E}">
        <p14:creationId xmlns:p14="http://schemas.microsoft.com/office/powerpoint/2010/main" val="3582198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PDK</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16</a:t>
            </a:fld>
            <a:endParaRPr lang="en-US"/>
          </a:p>
        </p:txBody>
      </p:sp>
    </p:spTree>
    <p:extLst>
      <p:ext uri="{BB962C8B-B14F-4D97-AF65-F5344CB8AC3E}">
        <p14:creationId xmlns:p14="http://schemas.microsoft.com/office/powerpoint/2010/main" val="774105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professional development must be grounded in a common set of professional development standards and show teachers how to connect their work to specific standards for student performance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17</a:t>
            </a:fld>
            <a:endParaRPr lang="en-US"/>
          </a:p>
        </p:txBody>
      </p:sp>
    </p:spTree>
    <p:extLst>
      <p:ext uri="{BB962C8B-B14F-4D97-AF65-F5344CB8AC3E}">
        <p14:creationId xmlns:p14="http://schemas.microsoft.com/office/powerpoint/2010/main" val="1849396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s look at three models for PD beginning the work toward changing the way instruction leads to student performances at the intersections of the three dimensions.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18</a:t>
            </a:fld>
            <a:endParaRPr lang="en-US"/>
          </a:p>
        </p:txBody>
      </p:sp>
    </p:spTree>
    <p:extLst>
      <p:ext uri="{BB962C8B-B14F-4D97-AF65-F5344CB8AC3E}">
        <p14:creationId xmlns:p14="http://schemas.microsoft.com/office/powerpoint/2010/main" val="1991826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connection between</a:t>
            </a:r>
            <a:r>
              <a:rPr lang="en-US" baseline="0" dirty="0" smtClean="0"/>
              <a:t> the “New Vision” and the realization that we are at the beginning stages of implementing a new “system.”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553491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connection between</a:t>
            </a:r>
            <a:r>
              <a:rPr lang="en-US" baseline="0" dirty="0" smtClean="0"/>
              <a:t> the “New Vision” and the realization that we are at the beginning stages of implementing a new “system.”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55349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Audience</a:t>
            </a:r>
            <a:r>
              <a:rPr lang="en-US" baseline="0" dirty="0" smtClean="0"/>
              <a:t> identifies the critical elements of the system that must understand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2</a:t>
            </a:fld>
            <a:endParaRPr lang="en-US"/>
          </a:p>
        </p:txBody>
      </p:sp>
    </p:spTree>
    <p:extLst>
      <p:ext uri="{BB962C8B-B14F-4D97-AF65-F5344CB8AC3E}">
        <p14:creationId xmlns:p14="http://schemas.microsoft.com/office/powerpoint/2010/main" val="996411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Progression</a:t>
            </a:r>
            <a:r>
              <a:rPr lang="en-US" baseline="0" dirty="0" smtClean="0"/>
              <a:t> of the Structure and Function of our expectations for “Science Performance.”</a:t>
            </a:r>
            <a:endParaRPr lang="en-US" dirty="0" smtClean="0"/>
          </a:p>
        </p:txBody>
      </p:sp>
      <p:sp>
        <p:nvSpPr>
          <p:cNvPr id="4" name="Slide Number Placeholder 3"/>
          <p:cNvSpPr>
            <a:spLocks noGrp="1"/>
          </p:cNvSpPr>
          <p:nvPr>
            <p:ph type="sldNum" sz="quarter" idx="10"/>
          </p:nvPr>
        </p:nvSpPr>
        <p:spPr/>
        <p:txBody>
          <a:bodyPr/>
          <a:lstStyle/>
          <a:p>
            <a:fld id="{7F3E1116-636F-9246-89C8-C6D74010A275}"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187447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programs have multiple components.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26</a:t>
            </a:fld>
            <a:endParaRPr lang="en-US"/>
          </a:p>
        </p:txBody>
      </p:sp>
    </p:spTree>
    <p:extLst>
      <p:ext uri="{BB962C8B-B14F-4D97-AF65-F5344CB8AC3E}">
        <p14:creationId xmlns:p14="http://schemas.microsoft.com/office/powerpoint/2010/main" val="1007260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center</a:t>
            </a:r>
            <a:r>
              <a:rPr lang="en-US" baseline="0" dirty="0" smtClean="0"/>
              <a:t> of the effort must be at the student performance.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27</a:t>
            </a:fld>
            <a:endParaRPr lang="en-US"/>
          </a:p>
        </p:txBody>
      </p:sp>
    </p:spTree>
    <p:extLst>
      <p:ext uri="{BB962C8B-B14F-4D97-AF65-F5344CB8AC3E}">
        <p14:creationId xmlns:p14="http://schemas.microsoft.com/office/powerpoint/2010/main" val="1887024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PESTL</a:t>
            </a:r>
            <a:r>
              <a:rPr lang="en-US" baseline="0" dirty="0" smtClean="0"/>
              <a:t> program has seen patterns over the past two cohorts.</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28</a:t>
            </a:fld>
            <a:endParaRPr lang="en-US"/>
          </a:p>
        </p:txBody>
      </p:sp>
    </p:spTree>
    <p:extLst>
      <p:ext uri="{BB962C8B-B14F-4D97-AF65-F5344CB8AC3E}">
        <p14:creationId xmlns:p14="http://schemas.microsoft.com/office/powerpoint/2010/main" val="2737271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Scale is an issue that will require attention.  Especially in large states.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29</a:t>
            </a:fld>
            <a:endParaRPr lang="en-US"/>
          </a:p>
        </p:txBody>
      </p:sp>
    </p:spTree>
    <p:extLst>
      <p:ext uri="{BB962C8B-B14F-4D97-AF65-F5344CB8AC3E}">
        <p14:creationId xmlns:p14="http://schemas.microsoft.com/office/powerpoint/2010/main" val="532456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PD from Informal science Education needs</a:t>
            </a:r>
            <a:r>
              <a:rPr lang="en-US" baseline="0" dirty="0" smtClean="0"/>
              <a:t> to become part of the system.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30</a:t>
            </a:fld>
            <a:endParaRPr lang="en-US"/>
          </a:p>
        </p:txBody>
      </p:sp>
    </p:spTree>
    <p:extLst>
      <p:ext uri="{BB962C8B-B14F-4D97-AF65-F5344CB8AC3E}">
        <p14:creationId xmlns:p14="http://schemas.microsoft.com/office/powerpoint/2010/main" val="177850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Professional</a:t>
            </a:r>
            <a:r>
              <a:rPr lang="en-US" baseline="0" dirty="0" smtClean="0"/>
              <a:t> development must model the instruction of the classroom.  The 3-D expectation holds for the PD as well as classroom instruction.</a:t>
            </a:r>
            <a:endParaRPr lang="en-US" dirty="0"/>
          </a:p>
        </p:txBody>
      </p:sp>
      <p:sp>
        <p:nvSpPr>
          <p:cNvPr id="4" name="Slide Number Placeholder 3"/>
          <p:cNvSpPr>
            <a:spLocks noGrp="1"/>
          </p:cNvSpPr>
          <p:nvPr>
            <p:ph type="sldNum" sz="quarter" idx="10"/>
          </p:nvPr>
        </p:nvSpPr>
        <p:spPr/>
        <p:txBody>
          <a:bodyPr/>
          <a:lstStyle/>
          <a:p>
            <a:fld id="{B3B7AC55-45DC-40C2-A5B9-F50286F6725D}"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33</a:t>
            </a:fld>
            <a:endParaRPr lang="en-US"/>
          </a:p>
        </p:txBody>
      </p:sp>
    </p:spTree>
    <p:extLst>
      <p:ext uri="{BB962C8B-B14F-4D97-AF65-F5344CB8AC3E}">
        <p14:creationId xmlns:p14="http://schemas.microsoft.com/office/powerpoint/2010/main" val="3656699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changes needed</a:t>
            </a:r>
            <a:r>
              <a:rPr lang="en-US" baseline="0" dirty="0" smtClean="0"/>
              <a:t> to implement the NGSS and Framework are built upon the NSES standards for PD, but have a much clearer expectation than previously described in the NSES. The student performances are have clear parameters of the three dimensions and have an expectations for the use of these three dimensions in student performances.  Hence the PD should also elicit science performances from the teachers as well as reflection that connect the PD experience to the classroom instruction.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3</a:t>
            </a:fld>
            <a:endParaRPr lang="en-US"/>
          </a:p>
        </p:txBody>
      </p:sp>
    </p:spTree>
    <p:extLst>
      <p:ext uri="{BB962C8B-B14F-4D97-AF65-F5344CB8AC3E}">
        <p14:creationId xmlns:p14="http://schemas.microsoft.com/office/powerpoint/2010/main" val="2525121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clear premis</a:t>
            </a:r>
            <a:r>
              <a:rPr lang="en-US" baseline="0" dirty="0" smtClean="0"/>
              <a:t>e upon which PD is based.  The framework committee calls for a change in PD to meet the specific changes called for in the Framework.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4</a:t>
            </a:fld>
            <a:endParaRPr lang="en-US"/>
          </a:p>
        </p:txBody>
      </p:sp>
    </p:spTree>
    <p:extLst>
      <p:ext uri="{BB962C8B-B14F-4D97-AF65-F5344CB8AC3E}">
        <p14:creationId xmlns:p14="http://schemas.microsoft.com/office/powerpoint/2010/main" val="416137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common response from state science supervisors who reviewed the framework’s draft version was to recognize the professional development demands it would place on the education systems in which they operate.) Alignment of teacher preparation and professional development with the vision of science education advanced in this framework is essential for eventual wide- spread implementation of the type of instruction that will be needed for </a:t>
            </a:r>
            <a:r>
              <a:rPr lang="en-US" sz="1200" kern="1200" dirty="0" err="1" smtClean="0">
                <a:solidFill>
                  <a:schemeClr val="tx1"/>
                </a:solidFill>
                <a:effectLst/>
                <a:latin typeface="+mn-lt"/>
                <a:ea typeface="+mn-ea"/>
                <a:cs typeface="+mn-cs"/>
              </a:rPr>
              <a:t>stu</a:t>
            </a:r>
            <a:r>
              <a:rPr lang="en-US" sz="1200" kern="1200" dirty="0" smtClean="0">
                <a:solidFill>
                  <a:schemeClr val="tx1"/>
                </a:solidFill>
                <a:effectLst/>
                <a:latin typeface="+mn-lt"/>
                <a:ea typeface="+mn-ea"/>
                <a:cs typeface="+mn-cs"/>
              </a:rPr>
              <a:t>- dents to achieve the standards based on it. </a:t>
            </a:r>
            <a:endParaRPr lang="en-US" dirty="0" smtClean="0"/>
          </a:p>
          <a:p>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5</a:t>
            </a:fld>
            <a:endParaRPr lang="en-US"/>
          </a:p>
        </p:txBody>
      </p:sp>
    </p:spTree>
    <p:extLst>
      <p:ext uri="{BB962C8B-B14F-4D97-AF65-F5344CB8AC3E}">
        <p14:creationId xmlns:p14="http://schemas.microsoft.com/office/powerpoint/2010/main" val="243024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NRC</a:t>
            </a:r>
            <a:r>
              <a:rPr lang="en-US" baseline="0" dirty="0" smtClean="0"/>
              <a:t> Framework committee did not develop new PD standards but rather looked to the NSES to stay in play for the framework PD.</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6</a:t>
            </a:fld>
            <a:endParaRPr lang="en-US"/>
          </a:p>
        </p:txBody>
      </p:sp>
    </p:spTree>
    <p:extLst>
      <p:ext uri="{BB962C8B-B14F-4D97-AF65-F5344CB8AC3E}">
        <p14:creationId xmlns:p14="http://schemas.microsoft.com/office/powerpoint/2010/main" val="1765897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standard</a:t>
            </a:r>
            <a:r>
              <a:rPr lang="en-US" baseline="0" dirty="0" smtClean="0"/>
              <a:t> basically place the method for learning the Core Ideas of science in the doing science model.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8</a:t>
            </a:fld>
            <a:endParaRPr lang="en-US"/>
          </a:p>
        </p:txBody>
      </p:sp>
    </p:spTree>
    <p:extLst>
      <p:ext uri="{BB962C8B-B14F-4D97-AF65-F5344CB8AC3E}">
        <p14:creationId xmlns:p14="http://schemas.microsoft.com/office/powerpoint/2010/main" val="2643920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PD</a:t>
            </a:r>
            <a:r>
              <a:rPr lang="en-US" baseline="0" dirty="0" smtClean="0"/>
              <a:t> must engage teachers in the dimensions of science as well with the rationale for how children learn and the pedagogy consistent with how they learn.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9</a:t>
            </a:fld>
            <a:endParaRPr lang="en-US"/>
          </a:p>
        </p:txBody>
      </p:sp>
    </p:spTree>
    <p:extLst>
      <p:ext uri="{BB962C8B-B14F-4D97-AF65-F5344CB8AC3E}">
        <p14:creationId xmlns:p14="http://schemas.microsoft.com/office/powerpoint/2010/main" val="585133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a:t>
            </a:r>
            <a:r>
              <a:rPr lang="en-US" baseline="0" dirty="0" smtClean="0"/>
              <a:t> growth is a lifelong endeavor and professional development must afford teachers with experience that engage them continuously in growth.  Providing them with opportunities to reflect on their learning and the application to their own classroom is critical.  What distinguishes </a:t>
            </a:r>
            <a:r>
              <a:rPr lang="en-US" baseline="0" dirty="0" err="1" smtClean="0"/>
              <a:t>inservice</a:t>
            </a:r>
            <a:r>
              <a:rPr lang="en-US" baseline="0" dirty="0" smtClean="0"/>
              <a:t> from </a:t>
            </a:r>
            <a:r>
              <a:rPr lang="en-US" baseline="0" dirty="0" err="1" smtClean="0"/>
              <a:t>preservice</a:t>
            </a:r>
            <a:r>
              <a:rPr lang="en-US" baseline="0" dirty="0" smtClean="0"/>
              <a:t> is the opportunity for teachers to immediately apply learning to their teaching hence deepening the value for the changes. </a:t>
            </a:r>
            <a:endParaRPr lang="en-US" dirty="0"/>
          </a:p>
        </p:txBody>
      </p:sp>
      <p:sp>
        <p:nvSpPr>
          <p:cNvPr id="4" name="Slide Number Placeholder 3"/>
          <p:cNvSpPr>
            <a:spLocks noGrp="1"/>
          </p:cNvSpPr>
          <p:nvPr>
            <p:ph type="sldNum" sz="quarter" idx="10"/>
          </p:nvPr>
        </p:nvSpPr>
        <p:spPr/>
        <p:txBody>
          <a:bodyPr/>
          <a:lstStyle/>
          <a:p>
            <a:fld id="{7F3E1116-636F-9246-89C8-C6D74010A275}" type="slidenum">
              <a:rPr lang="en-US" smtClean="0"/>
              <a:t>10</a:t>
            </a:fld>
            <a:endParaRPr lang="en-US"/>
          </a:p>
        </p:txBody>
      </p:sp>
    </p:spTree>
    <p:extLst>
      <p:ext uri="{BB962C8B-B14F-4D97-AF65-F5344CB8AC3E}">
        <p14:creationId xmlns:p14="http://schemas.microsoft.com/office/powerpoint/2010/main" val="6321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6/6/13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6/6/13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6/6/13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6/6/13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6/6/13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6/6/13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6/6/13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6/6/13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6/6/13</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5" y="3112793"/>
            <a:ext cx="8220156" cy="933506"/>
          </a:xfrm>
        </p:spPr>
        <p:txBody>
          <a:bodyPr/>
          <a:lstStyle/>
          <a:p>
            <a:r>
              <a:rPr lang="en-US" sz="3200" b="1" dirty="0" smtClean="0"/>
              <a:t>Schema for Professional Development to Implement the Framework and NGSS</a:t>
            </a:r>
            <a:endParaRPr lang="en-US" sz="3200" b="1" dirty="0"/>
          </a:p>
        </p:txBody>
      </p:sp>
      <p:sp>
        <p:nvSpPr>
          <p:cNvPr id="3" name="Subtitle 2"/>
          <p:cNvSpPr>
            <a:spLocks noGrp="1"/>
          </p:cNvSpPr>
          <p:nvPr>
            <p:ph type="subTitle" idx="1"/>
          </p:nvPr>
        </p:nvSpPr>
        <p:spPr>
          <a:xfrm>
            <a:off x="493775" y="4210230"/>
            <a:ext cx="8220156" cy="987552"/>
          </a:xfrm>
        </p:spPr>
        <p:txBody>
          <a:bodyPr/>
          <a:lstStyle/>
          <a:p>
            <a:r>
              <a:rPr lang="en-US" dirty="0" smtClean="0"/>
              <a:t>BCSSE </a:t>
            </a:r>
            <a:r>
              <a:rPr lang="en-US" dirty="0" smtClean="0"/>
              <a:t>Pittsburgh, Pennsylvania </a:t>
            </a:r>
            <a:endParaRPr lang="en-US" dirty="0" smtClean="0"/>
          </a:p>
          <a:p>
            <a:r>
              <a:rPr lang="en-US" dirty="0" smtClean="0"/>
              <a:t>June 7, 2013</a:t>
            </a:r>
          </a:p>
          <a:p>
            <a:r>
              <a:rPr lang="en-US" dirty="0" smtClean="0"/>
              <a:t>Presenters: 	</a:t>
            </a:r>
          </a:p>
          <a:p>
            <a:r>
              <a:rPr lang="en-US" dirty="0" smtClean="0"/>
              <a:t>Juan-Carlos Aguilar, Georgia Department of Education </a:t>
            </a:r>
          </a:p>
          <a:p>
            <a:r>
              <a:rPr lang="en-US" dirty="0"/>
              <a:t>S</a:t>
            </a:r>
            <a:r>
              <a:rPr lang="en-US" dirty="0" smtClean="0"/>
              <a:t>am Shaw, South Dakota Department of Education</a:t>
            </a:r>
          </a:p>
          <a:p>
            <a:r>
              <a:rPr lang="en-US" dirty="0" smtClean="0"/>
              <a:t>Brett </a:t>
            </a:r>
            <a:r>
              <a:rPr lang="en-US" dirty="0" err="1" smtClean="0"/>
              <a:t>Moulding</a:t>
            </a:r>
            <a:r>
              <a:rPr lang="en-US" dirty="0" smtClean="0"/>
              <a:t>, Utah Partnership for Effective Science Teaching and Learning</a:t>
            </a:r>
            <a:endParaRPr lang="en-US" dirty="0"/>
          </a:p>
        </p:txBody>
      </p:sp>
    </p:spTree>
    <p:extLst>
      <p:ext uri="{BB962C8B-B14F-4D97-AF65-F5344CB8AC3E}">
        <p14:creationId xmlns:p14="http://schemas.microsoft.com/office/powerpoint/2010/main" val="18965080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07" y="79468"/>
            <a:ext cx="8644819" cy="1417638"/>
          </a:xfrm>
        </p:spPr>
        <p:txBody>
          <a:bodyPr/>
          <a:lstStyle/>
          <a:p>
            <a:pPr algn="l"/>
            <a:r>
              <a:rPr lang="en-US" sz="2400" dirty="0" smtClean="0">
                <a:effectLst/>
              </a:rPr>
              <a:t>STANDARD C:  Professional </a:t>
            </a:r>
            <a:r>
              <a:rPr lang="en-US" sz="2400" dirty="0">
                <a:effectLst/>
              </a:rPr>
              <a:t>development for teachers of science requires </a:t>
            </a:r>
            <a:r>
              <a:rPr lang="en-US" sz="2400" dirty="0" smtClean="0">
                <a:effectLst/>
              </a:rPr>
              <a:t>building </a:t>
            </a:r>
            <a:r>
              <a:rPr lang="en-US" sz="2400" dirty="0">
                <a:effectLst/>
              </a:rPr>
              <a:t>understanding and ability for lifelong learning. Professional development activities </a:t>
            </a:r>
            <a:r>
              <a:rPr lang="en-US" sz="2400" dirty="0" smtClean="0">
                <a:effectLst/>
              </a:rPr>
              <a:t>must:</a:t>
            </a:r>
            <a:endParaRPr lang="en-US" sz="2400" dirty="0"/>
          </a:p>
        </p:txBody>
      </p:sp>
      <p:sp>
        <p:nvSpPr>
          <p:cNvPr id="3" name="Content Placeholder 2"/>
          <p:cNvSpPr>
            <a:spLocks noGrp="1"/>
          </p:cNvSpPr>
          <p:nvPr>
            <p:ph idx="1"/>
          </p:nvPr>
        </p:nvSpPr>
        <p:spPr>
          <a:xfrm>
            <a:off x="183608" y="1331056"/>
            <a:ext cx="8960392" cy="5722013"/>
          </a:xfrm>
        </p:spPr>
        <p:txBody>
          <a:bodyPr>
            <a:normAutofit fontScale="62500" lnSpcReduction="20000"/>
          </a:bodyPr>
          <a:lstStyle/>
          <a:p>
            <a:pPr marL="0" indent="0">
              <a:buNone/>
            </a:pPr>
            <a:endParaRPr lang="en-US" dirty="0" smtClean="0"/>
          </a:p>
          <a:p>
            <a:r>
              <a:rPr lang="en-US" sz="3200" dirty="0">
                <a:effectLst/>
              </a:rPr>
              <a:t>Provide regular, frequent </a:t>
            </a:r>
            <a:r>
              <a:rPr lang="en-US" sz="3200" dirty="0" smtClean="0">
                <a:effectLst/>
              </a:rPr>
              <a:t>opportunities </a:t>
            </a:r>
            <a:r>
              <a:rPr lang="en-US" sz="3200" dirty="0">
                <a:effectLst/>
              </a:rPr>
              <a:t>for individual and collegial </a:t>
            </a:r>
            <a:r>
              <a:rPr lang="en-US" sz="3200" dirty="0" smtClean="0">
                <a:effectLst/>
              </a:rPr>
              <a:t>examination </a:t>
            </a:r>
            <a:r>
              <a:rPr lang="en-US" sz="3200" dirty="0">
                <a:effectLst/>
              </a:rPr>
              <a:t>and reflection on classroom and institutional practice. </a:t>
            </a:r>
            <a:endParaRPr lang="en-US" sz="3200" dirty="0"/>
          </a:p>
          <a:p>
            <a:r>
              <a:rPr lang="en-US" sz="3200" dirty="0" smtClean="0">
                <a:effectLst/>
              </a:rPr>
              <a:t>Provide opportunities for teachers to receive feedback about their teaching and to understand, analyze, and apply that feedback to improve their practice. </a:t>
            </a:r>
          </a:p>
          <a:p>
            <a:r>
              <a:rPr lang="en-US" sz="3200" dirty="0" smtClean="0">
                <a:effectLst/>
              </a:rPr>
              <a:t>Provide </a:t>
            </a:r>
            <a:r>
              <a:rPr lang="en-US" sz="3200" dirty="0">
                <a:effectLst/>
              </a:rPr>
              <a:t>opportunities for teachers </a:t>
            </a:r>
            <a:r>
              <a:rPr lang="en-US" sz="3200" dirty="0" smtClean="0">
                <a:effectLst/>
              </a:rPr>
              <a:t>to </a:t>
            </a:r>
            <a:r>
              <a:rPr lang="en-US" sz="3200" dirty="0">
                <a:effectLst/>
              </a:rPr>
              <a:t>learn and use various tools and techniques for self-reflection and </a:t>
            </a:r>
            <a:r>
              <a:rPr lang="en-US" sz="3200" dirty="0" smtClean="0">
                <a:effectLst/>
              </a:rPr>
              <a:t>collegial </a:t>
            </a:r>
            <a:r>
              <a:rPr lang="en-US" sz="3200" dirty="0">
                <a:effectLst/>
              </a:rPr>
              <a:t>reflection</a:t>
            </a:r>
            <a:r>
              <a:rPr lang="en-US" sz="3200" dirty="0" smtClean="0">
                <a:effectLst/>
              </a:rPr>
              <a:t>, such </a:t>
            </a:r>
            <a:r>
              <a:rPr lang="en-US" sz="3200" dirty="0">
                <a:effectLst/>
              </a:rPr>
              <a:t>as peer </a:t>
            </a:r>
            <a:r>
              <a:rPr lang="en-US" sz="3200" dirty="0" smtClean="0">
                <a:effectLst/>
              </a:rPr>
              <a:t>coaching</a:t>
            </a:r>
            <a:r>
              <a:rPr lang="en-US" sz="3200" dirty="0">
                <a:effectLst/>
              </a:rPr>
              <a:t>, portfolios, and journals</a:t>
            </a:r>
            <a:r>
              <a:rPr lang="en-US" sz="3200" dirty="0" smtClean="0">
                <a:effectLst/>
              </a:rPr>
              <a:t>.</a:t>
            </a:r>
            <a:endParaRPr lang="en-US" sz="3200" dirty="0">
              <a:effectLst/>
            </a:endParaRPr>
          </a:p>
          <a:p>
            <a:r>
              <a:rPr lang="en-US" sz="3200" dirty="0" smtClean="0">
                <a:effectLst/>
              </a:rPr>
              <a:t> </a:t>
            </a:r>
            <a:r>
              <a:rPr lang="en-US" sz="3200" dirty="0">
                <a:effectLst/>
              </a:rPr>
              <a:t>Support the sharing of teacher </a:t>
            </a:r>
            <a:r>
              <a:rPr lang="en-US" sz="3200" dirty="0" smtClean="0">
                <a:effectLst/>
              </a:rPr>
              <a:t>expertise </a:t>
            </a:r>
            <a:r>
              <a:rPr lang="en-US" sz="3200" dirty="0">
                <a:effectLst/>
              </a:rPr>
              <a:t>by preparing and using mentors, teacher advisers, coaches, lead teachers, and resource teachers to provide </a:t>
            </a:r>
            <a:r>
              <a:rPr lang="en-US" sz="3200" dirty="0" smtClean="0">
                <a:effectLst/>
              </a:rPr>
              <a:t>professional </a:t>
            </a:r>
            <a:r>
              <a:rPr lang="en-US" sz="3200" dirty="0">
                <a:effectLst/>
              </a:rPr>
              <a:t>development opportunities. </a:t>
            </a:r>
            <a:endParaRPr lang="en-US" sz="3200" dirty="0"/>
          </a:p>
          <a:p>
            <a:r>
              <a:rPr lang="en-US" sz="3200" dirty="0" smtClean="0">
                <a:effectLst/>
              </a:rPr>
              <a:t>Provide </a:t>
            </a:r>
            <a:r>
              <a:rPr lang="en-US" sz="3200" dirty="0">
                <a:effectLst/>
              </a:rPr>
              <a:t>opportunities to know and have access to existing research and experiential knowledge. </a:t>
            </a:r>
            <a:endParaRPr lang="en-US" sz="3200" dirty="0"/>
          </a:p>
          <a:p>
            <a:r>
              <a:rPr lang="en-US" sz="3200" dirty="0" smtClean="0">
                <a:effectLst/>
              </a:rPr>
              <a:t>Provide </a:t>
            </a:r>
            <a:r>
              <a:rPr lang="en-US" sz="3200" dirty="0">
                <a:effectLst/>
              </a:rPr>
              <a:t>opportunities to learn and use the skills of research to generate new knowledge about science and the teaching and learning of science. </a:t>
            </a:r>
            <a:endParaRPr lang="en-US" sz="3200" dirty="0"/>
          </a:p>
          <a:p>
            <a:endParaRPr lang="en-US" dirty="0"/>
          </a:p>
          <a:p>
            <a:endParaRPr lang="en-US" dirty="0"/>
          </a:p>
        </p:txBody>
      </p:sp>
    </p:spTree>
    <p:extLst>
      <p:ext uri="{BB962C8B-B14F-4D97-AF65-F5344CB8AC3E}">
        <p14:creationId xmlns:p14="http://schemas.microsoft.com/office/powerpoint/2010/main" val="353177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10" y="186561"/>
            <a:ext cx="8537715" cy="1572878"/>
          </a:xfrm>
        </p:spPr>
        <p:txBody>
          <a:bodyPr/>
          <a:lstStyle/>
          <a:p>
            <a:pPr algn="l"/>
            <a:r>
              <a:rPr lang="en-US" sz="2400" dirty="0" smtClean="0">
                <a:effectLst/>
              </a:rPr>
              <a:t>STANDARD D:  Professional </a:t>
            </a:r>
            <a:r>
              <a:rPr lang="en-US" sz="2400" dirty="0">
                <a:effectLst/>
              </a:rPr>
              <a:t>development </a:t>
            </a:r>
            <a:r>
              <a:rPr lang="en-US" sz="2400" dirty="0" smtClean="0">
                <a:effectLst/>
              </a:rPr>
              <a:t>programs </a:t>
            </a:r>
            <a:r>
              <a:rPr lang="en-US" sz="2400" dirty="0">
                <a:effectLst/>
              </a:rPr>
              <a:t>for teachers of science must be coherent and integrated. Quality </a:t>
            </a:r>
            <a:r>
              <a:rPr lang="en-US" sz="2400" dirty="0" smtClean="0">
                <a:effectLst/>
              </a:rPr>
              <a:t>pre-service </a:t>
            </a:r>
            <a:r>
              <a:rPr lang="en-US" sz="2400" dirty="0">
                <a:effectLst/>
              </a:rPr>
              <a:t>and </a:t>
            </a:r>
            <a:r>
              <a:rPr lang="en-US" sz="2400" dirty="0" smtClean="0">
                <a:effectLst/>
              </a:rPr>
              <a:t>in-service </a:t>
            </a:r>
            <a:r>
              <a:rPr lang="en-US" sz="2400" dirty="0">
                <a:effectLst/>
              </a:rPr>
              <a:t>programs are characterized </a:t>
            </a:r>
            <a:r>
              <a:rPr lang="en-US" sz="2400" dirty="0" smtClean="0">
                <a:effectLst/>
              </a:rPr>
              <a:t>by: </a:t>
            </a:r>
            <a:r>
              <a:rPr lang="en-US" sz="2400" dirty="0"/>
              <a:t/>
            </a:r>
            <a:br>
              <a:rPr lang="en-US" sz="2400" dirty="0"/>
            </a:br>
            <a:endParaRPr lang="en-US" sz="2400" dirty="0"/>
          </a:p>
        </p:txBody>
      </p:sp>
      <p:sp>
        <p:nvSpPr>
          <p:cNvPr id="3" name="Content Placeholder 2"/>
          <p:cNvSpPr>
            <a:spLocks noGrp="1"/>
          </p:cNvSpPr>
          <p:nvPr>
            <p:ph idx="1"/>
          </p:nvPr>
        </p:nvSpPr>
        <p:spPr>
          <a:xfrm>
            <a:off x="0" y="1912437"/>
            <a:ext cx="9144000" cy="5569017"/>
          </a:xfrm>
        </p:spPr>
        <p:txBody>
          <a:bodyPr>
            <a:normAutofit fontScale="40000" lnSpcReduction="20000"/>
          </a:bodyPr>
          <a:lstStyle/>
          <a:p>
            <a:r>
              <a:rPr lang="en-US" sz="4500" dirty="0">
                <a:effectLst/>
              </a:rPr>
              <a:t>Clear, shared goals based on a vision of science learning, teaching, and teacher development congruent with the </a:t>
            </a:r>
            <a:r>
              <a:rPr lang="en-US" sz="4500" i="1" dirty="0">
                <a:effectLst/>
              </a:rPr>
              <a:t>National Science Education Standards</a:t>
            </a:r>
            <a:r>
              <a:rPr lang="en-US" sz="4500" dirty="0">
                <a:effectLst/>
              </a:rPr>
              <a:t>. </a:t>
            </a:r>
          </a:p>
          <a:p>
            <a:r>
              <a:rPr lang="en-US" sz="4500" dirty="0" smtClean="0">
                <a:effectLst/>
              </a:rPr>
              <a:t>Integration </a:t>
            </a:r>
            <a:r>
              <a:rPr lang="en-US" sz="4500" dirty="0">
                <a:effectLst/>
              </a:rPr>
              <a:t>and coordination of the program components so that </a:t>
            </a:r>
            <a:r>
              <a:rPr lang="en-US" sz="4500" dirty="0" smtClean="0">
                <a:effectLst/>
              </a:rPr>
              <a:t>understanding </a:t>
            </a:r>
            <a:r>
              <a:rPr lang="en-US" sz="4500" dirty="0">
                <a:effectLst/>
              </a:rPr>
              <a:t>and ability can be built over time, reinforced continuously, and practiced in a variety of situations. </a:t>
            </a:r>
            <a:endParaRPr lang="en-US" sz="4500" dirty="0"/>
          </a:p>
          <a:p>
            <a:r>
              <a:rPr lang="en-US" sz="4500" dirty="0" smtClean="0">
                <a:effectLst/>
              </a:rPr>
              <a:t>Options </a:t>
            </a:r>
            <a:r>
              <a:rPr lang="en-US" sz="4500" dirty="0">
                <a:effectLst/>
              </a:rPr>
              <a:t>that recognize the </a:t>
            </a:r>
            <a:r>
              <a:rPr lang="en-US" sz="4500" dirty="0" smtClean="0">
                <a:effectLst/>
              </a:rPr>
              <a:t>developmental </a:t>
            </a:r>
            <a:r>
              <a:rPr lang="en-US" sz="4500" dirty="0">
                <a:effectLst/>
              </a:rPr>
              <a:t>nature of teacher professional growth and individual and group interests, as well as the needs of teachers who have varying degrees of experience, professional expertise, and proficiency. </a:t>
            </a:r>
            <a:endParaRPr lang="en-US" sz="4500" dirty="0"/>
          </a:p>
          <a:p>
            <a:r>
              <a:rPr lang="en-US" sz="4500" dirty="0" smtClean="0">
                <a:effectLst/>
              </a:rPr>
              <a:t>Collaboration </a:t>
            </a:r>
            <a:r>
              <a:rPr lang="en-US" sz="4500" dirty="0">
                <a:effectLst/>
              </a:rPr>
              <a:t>among the people involved in programs, including </a:t>
            </a:r>
            <a:r>
              <a:rPr lang="en-US" sz="4500" dirty="0" smtClean="0">
                <a:effectLst/>
              </a:rPr>
              <a:t>teachers</a:t>
            </a:r>
            <a:r>
              <a:rPr lang="en-US" sz="4500" dirty="0">
                <a:effectLst/>
              </a:rPr>
              <a:t>, teacher educators, teacher unions, scientists, administrators, policy </a:t>
            </a:r>
            <a:r>
              <a:rPr lang="en-US" sz="4500" dirty="0" smtClean="0">
                <a:effectLst/>
              </a:rPr>
              <a:t>makers</a:t>
            </a:r>
            <a:r>
              <a:rPr lang="en-US" sz="4500" dirty="0">
                <a:effectLst/>
              </a:rPr>
              <a:t>, members of professional and </a:t>
            </a:r>
            <a:r>
              <a:rPr lang="en-US" sz="4500" dirty="0" smtClean="0">
                <a:effectLst/>
              </a:rPr>
              <a:t>scientific </a:t>
            </a:r>
            <a:r>
              <a:rPr lang="en-US" sz="4500" dirty="0">
                <a:effectLst/>
              </a:rPr>
              <a:t>organizations, parents, and business people, with clear respect for the perspectives and expertise of each. </a:t>
            </a:r>
            <a:endParaRPr lang="en-US" sz="4500" dirty="0"/>
          </a:p>
          <a:p>
            <a:r>
              <a:rPr lang="en-US" sz="4500" dirty="0" smtClean="0">
                <a:effectLst/>
              </a:rPr>
              <a:t>Recognition </a:t>
            </a:r>
            <a:r>
              <a:rPr lang="en-US" sz="4500" dirty="0">
                <a:effectLst/>
              </a:rPr>
              <a:t>of the history, culture, and organization of the school environment. </a:t>
            </a:r>
            <a:endParaRPr lang="en-US" sz="4500" dirty="0"/>
          </a:p>
          <a:p>
            <a:r>
              <a:rPr lang="en-US" sz="4500" dirty="0">
                <a:effectLst/>
              </a:rPr>
              <a:t>C</a:t>
            </a:r>
            <a:r>
              <a:rPr lang="en-US" sz="4500" dirty="0" smtClean="0">
                <a:effectLst/>
              </a:rPr>
              <a:t>ontinuous </a:t>
            </a:r>
            <a:r>
              <a:rPr lang="en-US" sz="4500" dirty="0">
                <a:effectLst/>
              </a:rPr>
              <a:t>program assessment that captures the perspectives of all those involved, uses a variety of strategies, focuses on the process and effects of the program, and feeds directly into program improvement and evaluation. </a:t>
            </a:r>
            <a:r>
              <a:rPr lang="en-US" sz="4500" dirty="0" smtClean="0">
                <a:effectLst/>
              </a:rPr>
              <a:t>                  </a:t>
            </a:r>
            <a:r>
              <a:rPr lang="en-US" sz="4000" i="1" dirty="0" smtClean="0">
                <a:solidFill>
                  <a:srgbClr val="FF0000"/>
                </a:solidFill>
                <a:effectLst/>
              </a:rPr>
              <a:t>NSES page 70</a:t>
            </a:r>
            <a:endParaRPr lang="en-US" sz="4000" i="1" dirty="0">
              <a:solidFill>
                <a:srgbClr val="FF0000"/>
              </a:solidFill>
            </a:endParaRPr>
          </a:p>
          <a:p>
            <a:endParaRPr lang="en-US" dirty="0"/>
          </a:p>
          <a:p>
            <a:endParaRPr lang="en-US" dirty="0"/>
          </a:p>
        </p:txBody>
      </p:sp>
    </p:spTree>
    <p:extLst>
      <p:ext uri="{BB962C8B-B14F-4D97-AF65-F5344CB8AC3E}">
        <p14:creationId xmlns:p14="http://schemas.microsoft.com/office/powerpoint/2010/main" val="264800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089" y="79468"/>
            <a:ext cx="8472769" cy="1417638"/>
          </a:xfrm>
        </p:spPr>
        <p:txBody>
          <a:bodyPr/>
          <a:lstStyle/>
          <a:p>
            <a:r>
              <a:rPr lang="en-US" sz="3600" b="1" dirty="0" smtClean="0"/>
              <a:t>Cause and Effect</a:t>
            </a:r>
            <a:br>
              <a:rPr lang="en-US" sz="3600" b="1" dirty="0" smtClean="0"/>
            </a:br>
            <a:r>
              <a:rPr lang="en-US" sz="3600" b="1" dirty="0" smtClean="0"/>
              <a:t>Professional Development is Critical</a:t>
            </a:r>
            <a:endParaRPr lang="en-US" sz="3600" b="1" dirty="0"/>
          </a:p>
        </p:txBody>
      </p:sp>
      <p:sp>
        <p:nvSpPr>
          <p:cNvPr id="3" name="Content Placeholder 2"/>
          <p:cNvSpPr>
            <a:spLocks noGrp="1"/>
          </p:cNvSpPr>
          <p:nvPr>
            <p:ph idx="1"/>
          </p:nvPr>
        </p:nvSpPr>
        <p:spPr>
          <a:xfrm>
            <a:off x="305470" y="2070846"/>
            <a:ext cx="8601389" cy="4182035"/>
          </a:xfrm>
        </p:spPr>
        <p:txBody>
          <a:bodyPr/>
          <a:lstStyle/>
          <a:p>
            <a:r>
              <a:rPr lang="en-US" dirty="0">
                <a:effectLst/>
              </a:rPr>
              <a:t>Hawley and </a:t>
            </a:r>
            <a:r>
              <a:rPr lang="en-US" dirty="0" err="1">
                <a:effectLst/>
              </a:rPr>
              <a:t>Rosenholtz</a:t>
            </a:r>
            <a:r>
              <a:rPr lang="en-US" dirty="0">
                <a:effectLst/>
              </a:rPr>
              <a:t> (1984) concluded </a:t>
            </a:r>
            <a:r>
              <a:rPr lang="en-US" dirty="0" smtClean="0">
                <a:effectLst/>
              </a:rPr>
              <a:t>that, </a:t>
            </a:r>
            <a:r>
              <a:rPr lang="en-US" dirty="0">
                <a:effectLst/>
              </a:rPr>
              <a:t>``In virtually every instance in which researchers have examined the factors that account for student performance, </a:t>
            </a:r>
            <a:r>
              <a:rPr lang="en-US" b="1" u="sng" dirty="0">
                <a:effectLst/>
              </a:rPr>
              <a:t>teachers prove to have a greater impact than </a:t>
            </a:r>
            <a:r>
              <a:rPr lang="en-US" b="1" u="sng" dirty="0" smtClean="0">
                <a:effectLst/>
              </a:rPr>
              <a:t>programs</a:t>
            </a:r>
            <a:r>
              <a:rPr lang="en-US" dirty="0" smtClean="0">
                <a:effectLst/>
              </a:rPr>
              <a:t>.</a:t>
            </a:r>
            <a:r>
              <a:rPr lang="en-US" u="sng" dirty="0" smtClean="0">
                <a:effectLst/>
              </a:rPr>
              <a:t> </a:t>
            </a:r>
            <a:r>
              <a:rPr lang="en-US" dirty="0" smtClean="0">
                <a:effectLst/>
              </a:rPr>
              <a:t>This </a:t>
            </a:r>
            <a:r>
              <a:rPr lang="en-US" dirty="0">
                <a:effectLst/>
              </a:rPr>
              <a:t>is true for average students and exceptional students, for normal classrooms and special </a:t>
            </a:r>
            <a:r>
              <a:rPr lang="en-US" dirty="0" smtClean="0">
                <a:effectLst/>
              </a:rPr>
              <a:t>classrooms.'</a:t>
            </a:r>
            <a:r>
              <a:rPr lang="en-US" dirty="0">
                <a:effectLst/>
              </a:rPr>
              <a:t>' </a:t>
            </a:r>
            <a:endParaRPr lang="en-US" dirty="0"/>
          </a:p>
          <a:p>
            <a:endParaRPr lang="en-US" dirty="0"/>
          </a:p>
        </p:txBody>
      </p:sp>
    </p:spTree>
    <p:extLst>
      <p:ext uri="{BB962C8B-B14F-4D97-AF65-F5344CB8AC3E}">
        <p14:creationId xmlns:p14="http://schemas.microsoft.com/office/powerpoint/2010/main" val="39629613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Immersion</a:t>
            </a:r>
            <a:endParaRPr lang="en-US" b="1" dirty="0"/>
          </a:p>
        </p:txBody>
      </p:sp>
      <p:sp>
        <p:nvSpPr>
          <p:cNvPr id="3" name="Content Placeholder 2"/>
          <p:cNvSpPr>
            <a:spLocks noGrp="1"/>
          </p:cNvSpPr>
          <p:nvPr>
            <p:ph idx="1"/>
          </p:nvPr>
        </p:nvSpPr>
        <p:spPr>
          <a:xfrm>
            <a:off x="144696" y="2070846"/>
            <a:ext cx="8858627" cy="4519907"/>
          </a:xfrm>
        </p:spPr>
        <p:txBody>
          <a:bodyPr>
            <a:normAutofit/>
          </a:bodyPr>
          <a:lstStyle/>
          <a:p>
            <a:r>
              <a:rPr lang="en-US" dirty="0">
                <a:effectLst/>
              </a:rPr>
              <a:t>First, high quality professional development must immerse participants in inquiry, </a:t>
            </a:r>
            <a:r>
              <a:rPr lang="en-US" dirty="0" smtClean="0">
                <a:effectLst/>
              </a:rPr>
              <a:t>questioning</a:t>
            </a:r>
            <a:r>
              <a:rPr lang="en-US" dirty="0">
                <a:effectLst/>
              </a:rPr>
              <a:t>, and experimentation and therefore model inquiry forms of teaching (</a:t>
            </a:r>
            <a:r>
              <a:rPr lang="en-US" dirty="0" err="1">
                <a:effectLst/>
              </a:rPr>
              <a:t>Arons</a:t>
            </a:r>
            <a:r>
              <a:rPr lang="en-US" dirty="0">
                <a:effectLst/>
              </a:rPr>
              <a:t>, 1989; McDermott, 1990; </a:t>
            </a:r>
            <a:r>
              <a:rPr lang="en-US" dirty="0" err="1">
                <a:effectLst/>
              </a:rPr>
              <a:t>Bybee</a:t>
            </a:r>
            <a:r>
              <a:rPr lang="en-US" dirty="0">
                <a:effectLst/>
              </a:rPr>
              <a:t>, 1993). Little (1993) argues that these reforms ``constitute a departure from canonical views of curriculum and from textbook-centered or recitation-style teaching'' and represent ``a substantial departure from teachers' prior experience'' (p. 130). </a:t>
            </a:r>
            <a:r>
              <a:rPr lang="en-US" dirty="0" err="1">
                <a:effectLst/>
              </a:rPr>
              <a:t>Marek</a:t>
            </a:r>
            <a:r>
              <a:rPr lang="en-US" dirty="0">
                <a:effectLst/>
              </a:rPr>
              <a:t> and </a:t>
            </a:r>
            <a:r>
              <a:rPr lang="en-US" dirty="0" err="1" smtClean="0">
                <a:effectLst/>
              </a:rPr>
              <a:t>Methaven</a:t>
            </a:r>
            <a:r>
              <a:rPr lang="en-US" dirty="0" smtClean="0">
                <a:effectLst/>
              </a:rPr>
              <a:t> </a:t>
            </a:r>
            <a:r>
              <a:rPr lang="en-US" dirty="0">
                <a:effectLst/>
              </a:rPr>
              <a:t>(1991) found that the </a:t>
            </a:r>
            <a:r>
              <a:rPr lang="en-US" b="1" u="sng" dirty="0">
                <a:effectLst/>
              </a:rPr>
              <a:t>programs that model </a:t>
            </a:r>
            <a:r>
              <a:rPr lang="en-US" b="1" u="sng" dirty="0" smtClean="0">
                <a:effectLst/>
              </a:rPr>
              <a:t>scientific </a:t>
            </a:r>
            <a:r>
              <a:rPr lang="en-US" b="1" u="sng" dirty="0">
                <a:effectLst/>
              </a:rPr>
              <a:t>reasoning have a greater </a:t>
            </a:r>
            <a:r>
              <a:rPr lang="en-US" b="1" u="sng" dirty="0" smtClean="0">
                <a:effectLst/>
              </a:rPr>
              <a:t>influence </a:t>
            </a:r>
            <a:r>
              <a:rPr lang="en-US" b="1" u="sng" dirty="0">
                <a:effectLst/>
              </a:rPr>
              <a:t>on student achievement </a:t>
            </a:r>
            <a:r>
              <a:rPr lang="en-US" dirty="0">
                <a:effectLst/>
              </a:rPr>
              <a:t>than did programs that taught teachers to use </a:t>
            </a:r>
            <a:r>
              <a:rPr lang="en-US" dirty="0" smtClean="0">
                <a:effectLst/>
              </a:rPr>
              <a:t>specific </a:t>
            </a:r>
            <a:r>
              <a:rPr lang="en-US" dirty="0">
                <a:effectLst/>
              </a:rPr>
              <a:t>curricula. </a:t>
            </a:r>
            <a:endParaRPr lang="en-US" dirty="0"/>
          </a:p>
        </p:txBody>
      </p:sp>
    </p:spTree>
    <p:extLst>
      <p:ext uri="{BB962C8B-B14F-4D97-AF65-F5344CB8AC3E}">
        <p14:creationId xmlns:p14="http://schemas.microsoft.com/office/powerpoint/2010/main" val="3366704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Intensive and Sustained</a:t>
            </a:r>
            <a:endParaRPr lang="en-US" b="1" dirty="0"/>
          </a:p>
        </p:txBody>
      </p:sp>
      <p:sp>
        <p:nvSpPr>
          <p:cNvPr id="3" name="Content Placeholder 2"/>
          <p:cNvSpPr>
            <a:spLocks noGrp="1"/>
          </p:cNvSpPr>
          <p:nvPr>
            <p:ph idx="1"/>
          </p:nvPr>
        </p:nvSpPr>
        <p:spPr/>
        <p:txBody>
          <a:bodyPr>
            <a:normAutofit/>
          </a:bodyPr>
          <a:lstStyle/>
          <a:p>
            <a:r>
              <a:rPr lang="en-US" dirty="0" smtClean="0">
                <a:effectLst/>
              </a:rPr>
              <a:t>Second, professional </a:t>
            </a:r>
            <a:r>
              <a:rPr lang="en-US" dirty="0">
                <a:effectLst/>
              </a:rPr>
              <a:t>development must be both </a:t>
            </a:r>
            <a:r>
              <a:rPr lang="en-US" b="1" u="sng" dirty="0">
                <a:effectLst/>
              </a:rPr>
              <a:t>intensive and sustained </a:t>
            </a:r>
            <a:r>
              <a:rPr lang="en-US" dirty="0">
                <a:effectLst/>
              </a:rPr>
              <a:t>(</a:t>
            </a:r>
            <a:r>
              <a:rPr lang="en-US" dirty="0" err="1">
                <a:effectLst/>
              </a:rPr>
              <a:t>Smylie</a:t>
            </a:r>
            <a:r>
              <a:rPr lang="en-US" dirty="0">
                <a:effectLst/>
              </a:rPr>
              <a:t>, </a:t>
            </a:r>
            <a:r>
              <a:rPr lang="en-US" dirty="0" err="1">
                <a:effectLst/>
              </a:rPr>
              <a:t>Bilcer</a:t>
            </a:r>
            <a:r>
              <a:rPr lang="en-US" dirty="0">
                <a:effectLst/>
              </a:rPr>
              <a:t>, Greenberg, &amp; Harris, 1998; Hawley &amp; </a:t>
            </a:r>
            <a:r>
              <a:rPr lang="en-US" dirty="0" err="1">
                <a:effectLst/>
              </a:rPr>
              <a:t>Valli</a:t>
            </a:r>
            <a:r>
              <a:rPr lang="en-US" dirty="0">
                <a:effectLst/>
              </a:rPr>
              <a:t>, 1999). The National Science Education Standards (NRC, 1996) call for more long-term, coherent professional development plans. </a:t>
            </a:r>
            <a:endParaRPr lang="en-US" dirty="0"/>
          </a:p>
        </p:txBody>
      </p:sp>
    </p:spTree>
    <p:extLst>
      <p:ext uri="{BB962C8B-B14F-4D97-AF65-F5344CB8AC3E}">
        <p14:creationId xmlns:p14="http://schemas.microsoft.com/office/powerpoint/2010/main" val="38872318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90" y="79468"/>
            <a:ext cx="8551334" cy="1417638"/>
          </a:xfrm>
        </p:spPr>
        <p:txBody>
          <a:bodyPr/>
          <a:lstStyle/>
          <a:p>
            <a:r>
              <a:rPr lang="en-US" sz="4000" b="1" dirty="0" smtClean="0"/>
              <a:t>Connected </a:t>
            </a:r>
            <a:r>
              <a:rPr lang="en-US" sz="4000" b="1" dirty="0" smtClean="0"/>
              <a:t>Instructional </a:t>
            </a:r>
            <a:r>
              <a:rPr lang="en-US" sz="4000" b="1" dirty="0" smtClean="0"/>
              <a:t>Practices</a:t>
            </a:r>
            <a:endParaRPr lang="en-US" sz="4000" b="1" dirty="0"/>
          </a:p>
        </p:txBody>
      </p:sp>
      <p:sp>
        <p:nvSpPr>
          <p:cNvPr id="3" name="Content Placeholder 2"/>
          <p:cNvSpPr>
            <a:spLocks noGrp="1"/>
          </p:cNvSpPr>
          <p:nvPr>
            <p:ph idx="1"/>
          </p:nvPr>
        </p:nvSpPr>
        <p:spPr/>
        <p:txBody>
          <a:bodyPr>
            <a:normAutofit/>
          </a:bodyPr>
          <a:lstStyle/>
          <a:p>
            <a:r>
              <a:rPr lang="en-US" dirty="0" smtClean="0">
                <a:effectLst/>
              </a:rPr>
              <a:t>Third</a:t>
            </a:r>
            <a:r>
              <a:rPr lang="en-US" dirty="0">
                <a:effectLst/>
              </a:rPr>
              <a:t>, staff development must </a:t>
            </a:r>
            <a:r>
              <a:rPr lang="en-US" b="1" u="sng" dirty="0">
                <a:effectLst/>
              </a:rPr>
              <a:t>engage teachers in concrete teaching tasks and be based on teachers' experiences with students </a:t>
            </a:r>
            <a:r>
              <a:rPr lang="en-US" dirty="0">
                <a:effectLst/>
              </a:rPr>
              <a:t>(Darling-Hammond &amp; McLaughlin, 1995). Studies have shown that staff development undertaken in isolation from teachers' ongoing classroom duties seldom have much impact on teaching practices or student achievement (</a:t>
            </a:r>
            <a:r>
              <a:rPr lang="en-US" dirty="0" err="1">
                <a:effectLst/>
              </a:rPr>
              <a:t>Zigarmi</a:t>
            </a:r>
            <a:r>
              <a:rPr lang="en-US" dirty="0">
                <a:effectLst/>
              </a:rPr>
              <a:t>, Betz, &amp; Jennings, 1977). </a:t>
            </a:r>
            <a:endParaRPr lang="en-US" dirty="0"/>
          </a:p>
        </p:txBody>
      </p:sp>
    </p:spTree>
    <p:extLst>
      <p:ext uri="{BB962C8B-B14F-4D97-AF65-F5344CB8AC3E}">
        <p14:creationId xmlns:p14="http://schemas.microsoft.com/office/powerpoint/2010/main" val="18049002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79468"/>
            <a:ext cx="8805333" cy="1417638"/>
          </a:xfrm>
        </p:spPr>
        <p:txBody>
          <a:bodyPr/>
          <a:lstStyle/>
          <a:p>
            <a:r>
              <a:rPr lang="en-US" sz="3600" b="1" dirty="0" smtClean="0"/>
              <a:t>Connected to Subject Matter Knowledge</a:t>
            </a:r>
            <a:endParaRPr lang="en-US" sz="3600" b="1" dirty="0"/>
          </a:p>
        </p:txBody>
      </p:sp>
      <p:sp>
        <p:nvSpPr>
          <p:cNvPr id="3" name="Content Placeholder 2"/>
          <p:cNvSpPr>
            <a:spLocks noGrp="1"/>
          </p:cNvSpPr>
          <p:nvPr>
            <p:ph idx="1"/>
          </p:nvPr>
        </p:nvSpPr>
        <p:spPr>
          <a:xfrm>
            <a:off x="550967" y="2168057"/>
            <a:ext cx="7612064" cy="4182035"/>
          </a:xfrm>
        </p:spPr>
        <p:txBody>
          <a:bodyPr>
            <a:normAutofit/>
          </a:bodyPr>
          <a:lstStyle/>
          <a:p>
            <a:r>
              <a:rPr lang="en-US" dirty="0" smtClean="0">
                <a:effectLst/>
              </a:rPr>
              <a:t>Additionally, </a:t>
            </a:r>
            <a:r>
              <a:rPr lang="en-US" b="1" u="sng" dirty="0">
                <a:effectLst/>
              </a:rPr>
              <a:t>professional development must focus on subject-matter knowledge and deepen teachers' content skills</a:t>
            </a:r>
            <a:r>
              <a:rPr lang="en-US" b="1" dirty="0">
                <a:effectLst/>
              </a:rPr>
              <a:t> </a:t>
            </a:r>
            <a:r>
              <a:rPr lang="en-US" dirty="0">
                <a:effectLst/>
              </a:rPr>
              <a:t>(Cohen &amp; Hill, 1998</a:t>
            </a:r>
            <a:r>
              <a:rPr lang="en-US" dirty="0" smtClean="0">
                <a:effectLst/>
              </a:rPr>
              <a:t>). </a:t>
            </a:r>
            <a:endParaRPr lang="en-US" dirty="0"/>
          </a:p>
          <a:p>
            <a:endParaRPr lang="en-US" dirty="0"/>
          </a:p>
        </p:txBody>
      </p:sp>
    </p:spTree>
    <p:extLst>
      <p:ext uri="{BB962C8B-B14F-4D97-AF65-F5344CB8AC3E}">
        <p14:creationId xmlns:p14="http://schemas.microsoft.com/office/powerpoint/2010/main" val="9812996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Connected to Standards</a:t>
            </a:r>
            <a:endParaRPr lang="en-US" b="1" dirty="0"/>
          </a:p>
        </p:txBody>
      </p:sp>
      <p:sp>
        <p:nvSpPr>
          <p:cNvPr id="3" name="Content Placeholder 2"/>
          <p:cNvSpPr>
            <a:spLocks noGrp="1"/>
          </p:cNvSpPr>
          <p:nvPr>
            <p:ph idx="1"/>
          </p:nvPr>
        </p:nvSpPr>
        <p:spPr>
          <a:xfrm>
            <a:off x="411930" y="1853398"/>
            <a:ext cx="8375921" cy="4719299"/>
          </a:xfrm>
        </p:spPr>
        <p:txBody>
          <a:bodyPr>
            <a:normAutofit fontScale="92500"/>
          </a:bodyPr>
          <a:lstStyle/>
          <a:p>
            <a:r>
              <a:rPr lang="en-US" dirty="0" smtClean="0">
                <a:effectLst/>
              </a:rPr>
              <a:t>Fifth</a:t>
            </a:r>
            <a:r>
              <a:rPr lang="en-US" dirty="0">
                <a:effectLst/>
              </a:rPr>
              <a:t>, </a:t>
            </a:r>
            <a:r>
              <a:rPr lang="en-US" b="1" u="sng" dirty="0" smtClean="0">
                <a:effectLst/>
              </a:rPr>
              <a:t>professional </a:t>
            </a:r>
            <a:r>
              <a:rPr lang="en-US" b="1" u="sng" dirty="0">
                <a:effectLst/>
              </a:rPr>
              <a:t>development must be </a:t>
            </a:r>
            <a:r>
              <a:rPr lang="en-US" b="1" u="sng" dirty="0" smtClean="0">
                <a:effectLst/>
              </a:rPr>
              <a:t>grounded </a:t>
            </a:r>
            <a:r>
              <a:rPr lang="en-US" b="1" u="sng" dirty="0">
                <a:effectLst/>
              </a:rPr>
              <a:t>in a common set of professional development standards and show teachers how to connect their work to </a:t>
            </a:r>
            <a:r>
              <a:rPr lang="en-US" b="1" u="sng" dirty="0" smtClean="0">
                <a:effectLst/>
              </a:rPr>
              <a:t>specific </a:t>
            </a:r>
            <a:r>
              <a:rPr lang="en-US" b="1" u="sng" dirty="0">
                <a:effectLst/>
              </a:rPr>
              <a:t>standards for student performance</a:t>
            </a:r>
            <a:r>
              <a:rPr lang="en-US" b="1" dirty="0">
                <a:effectLst/>
              </a:rPr>
              <a:t> </a:t>
            </a:r>
            <a:r>
              <a:rPr lang="en-US" dirty="0">
                <a:effectLst/>
              </a:rPr>
              <a:t>(NRC, 1996; Hawley &amp; </a:t>
            </a:r>
            <a:r>
              <a:rPr lang="en-US" dirty="0" err="1">
                <a:effectLst/>
              </a:rPr>
              <a:t>Valli</a:t>
            </a:r>
            <a:r>
              <a:rPr lang="en-US" dirty="0">
                <a:effectLst/>
              </a:rPr>
              <a:t>, 1999). Work in cognitive development suggests that more complex knowledge and problem-solving skills require more sophisticated teaching strategies (</a:t>
            </a:r>
            <a:r>
              <a:rPr lang="en-US" dirty="0" err="1">
                <a:effectLst/>
              </a:rPr>
              <a:t>Borko</a:t>
            </a:r>
            <a:r>
              <a:rPr lang="en-US" dirty="0">
                <a:effectLst/>
              </a:rPr>
              <a:t> &amp; Putnam, 1995), and that this kind of teaching can be achieved through setting higher learning goals (</a:t>
            </a:r>
            <a:r>
              <a:rPr lang="en-US" dirty="0" err="1">
                <a:effectLst/>
              </a:rPr>
              <a:t>Resnick</a:t>
            </a:r>
            <a:r>
              <a:rPr lang="en-US" dirty="0">
                <a:effectLst/>
              </a:rPr>
              <a:t> &amp; </a:t>
            </a:r>
            <a:r>
              <a:rPr lang="en-US" dirty="0" err="1">
                <a:effectLst/>
              </a:rPr>
              <a:t>Klopfer</a:t>
            </a:r>
            <a:r>
              <a:rPr lang="en-US" dirty="0">
                <a:effectLst/>
              </a:rPr>
              <a:t>, 1989). </a:t>
            </a:r>
            <a:endParaRPr lang="en-US" dirty="0" smtClean="0">
              <a:effectLst/>
            </a:endParaRPr>
          </a:p>
          <a:p>
            <a:r>
              <a:rPr lang="en-US" dirty="0" smtClean="0">
                <a:effectLst/>
              </a:rPr>
              <a:t>One </a:t>
            </a:r>
            <a:r>
              <a:rPr lang="en-US" dirty="0">
                <a:effectLst/>
              </a:rPr>
              <a:t>of the major </a:t>
            </a:r>
            <a:r>
              <a:rPr lang="en-US" dirty="0" smtClean="0">
                <a:effectLst/>
              </a:rPr>
              <a:t>findings </a:t>
            </a:r>
            <a:r>
              <a:rPr lang="en-US" dirty="0">
                <a:effectLst/>
              </a:rPr>
              <a:t>from the Third International Mathematics and Science Study is that </a:t>
            </a:r>
            <a:r>
              <a:rPr lang="en-US" b="1" u="sng" dirty="0">
                <a:effectLst/>
              </a:rPr>
              <a:t>common, high standards are strongly related to national achievement </a:t>
            </a:r>
            <a:r>
              <a:rPr lang="en-US" dirty="0">
                <a:effectLst/>
              </a:rPr>
              <a:t>(Schmidt, 1999). </a:t>
            </a:r>
            <a:endParaRPr lang="en-US" dirty="0"/>
          </a:p>
          <a:p>
            <a:endParaRPr lang="en-US" dirty="0"/>
          </a:p>
        </p:txBody>
      </p:sp>
    </p:spTree>
    <p:extLst>
      <p:ext uri="{BB962C8B-B14F-4D97-AF65-F5344CB8AC3E}">
        <p14:creationId xmlns:p14="http://schemas.microsoft.com/office/powerpoint/2010/main" val="33587085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24" y="79468"/>
            <a:ext cx="8720666" cy="1417638"/>
          </a:xfrm>
        </p:spPr>
        <p:txBody>
          <a:bodyPr/>
          <a:lstStyle/>
          <a:p>
            <a:r>
              <a:rPr lang="en-US" sz="4000" b="1" dirty="0" smtClean="0"/>
              <a:t>Professional Development Models</a:t>
            </a:r>
            <a:endParaRPr lang="en-US" sz="4000" b="1" dirty="0"/>
          </a:p>
        </p:txBody>
      </p:sp>
      <p:sp>
        <p:nvSpPr>
          <p:cNvPr id="3" name="Content Placeholder 2"/>
          <p:cNvSpPr>
            <a:spLocks noGrp="1"/>
          </p:cNvSpPr>
          <p:nvPr>
            <p:ph idx="1"/>
          </p:nvPr>
        </p:nvSpPr>
        <p:spPr/>
        <p:txBody>
          <a:bodyPr>
            <a:normAutofit/>
          </a:bodyPr>
          <a:lstStyle/>
          <a:p>
            <a:r>
              <a:rPr lang="en-US" sz="2800" dirty="0" smtClean="0"/>
              <a:t>South Dakota</a:t>
            </a:r>
          </a:p>
          <a:p>
            <a:r>
              <a:rPr lang="en-US" sz="2800" dirty="0" smtClean="0"/>
              <a:t>Georgia</a:t>
            </a:r>
          </a:p>
          <a:p>
            <a:r>
              <a:rPr lang="en-US" sz="2800" dirty="0" smtClean="0"/>
              <a:t>PESTL</a:t>
            </a:r>
          </a:p>
          <a:p>
            <a:r>
              <a:rPr lang="en-US" sz="2800" dirty="0" smtClean="0"/>
              <a:t>Role of Informal Science Education </a:t>
            </a:r>
          </a:p>
        </p:txBody>
      </p:sp>
    </p:spTree>
    <p:extLst>
      <p:ext uri="{BB962C8B-B14F-4D97-AF65-F5344CB8AC3E}">
        <p14:creationId xmlns:p14="http://schemas.microsoft.com/office/powerpoint/2010/main" val="41954825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South Dakota Science Academies</a:t>
            </a:r>
            <a:endParaRPr lang="en-US" b="1" dirty="0"/>
          </a:p>
        </p:txBody>
      </p:sp>
      <p:sp>
        <p:nvSpPr>
          <p:cNvPr id="3" name="Content Placeholder 2"/>
          <p:cNvSpPr>
            <a:spLocks noGrp="1"/>
          </p:cNvSpPr>
          <p:nvPr>
            <p:ph idx="1"/>
          </p:nvPr>
        </p:nvSpPr>
        <p:spPr>
          <a:xfrm>
            <a:off x="450166" y="2070846"/>
            <a:ext cx="8537080" cy="4664582"/>
          </a:xfrm>
        </p:spPr>
        <p:txBody>
          <a:bodyPr>
            <a:normAutofit/>
          </a:bodyPr>
          <a:lstStyle/>
          <a:p>
            <a:r>
              <a:rPr lang="en-US" dirty="0" smtClean="0"/>
              <a:t>Outcome:  Participants </a:t>
            </a:r>
            <a:r>
              <a:rPr lang="en-US" dirty="0"/>
              <a:t>will </a:t>
            </a:r>
            <a:r>
              <a:rPr lang="en-US" b="1" u="sng" dirty="0"/>
              <a:t>develop an understanding </a:t>
            </a:r>
            <a:r>
              <a:rPr lang="en-US" dirty="0"/>
              <a:t>of a new vision for science education consistent with the </a:t>
            </a:r>
            <a:r>
              <a:rPr lang="en-US" dirty="0" smtClean="0"/>
              <a:t>student performances described in the </a:t>
            </a:r>
            <a:r>
              <a:rPr lang="en-US" i="1" dirty="0"/>
              <a:t>Framework for K-12 Science Education</a:t>
            </a:r>
            <a:r>
              <a:rPr lang="en-US" dirty="0"/>
              <a:t> and the </a:t>
            </a:r>
            <a:r>
              <a:rPr lang="en-US" i="1" dirty="0"/>
              <a:t>Next Generation Science Standards</a:t>
            </a:r>
            <a:r>
              <a:rPr lang="en-US" dirty="0" smtClean="0"/>
              <a:t>. </a:t>
            </a:r>
            <a:br>
              <a:rPr lang="en-US" dirty="0" smtClean="0"/>
            </a:br>
            <a:r>
              <a:rPr lang="en-US" dirty="0" smtClean="0"/>
              <a:t/>
            </a:r>
            <a:br>
              <a:rPr lang="en-US" dirty="0" smtClean="0"/>
            </a:br>
            <a:endParaRPr lang="en-US" dirty="0" smtClean="0"/>
          </a:p>
          <a:p>
            <a:r>
              <a:rPr lang="en-US" dirty="0" smtClean="0"/>
              <a:t> *</a:t>
            </a:r>
            <a:r>
              <a:rPr lang="en-US" dirty="0"/>
              <a:t>T</a:t>
            </a:r>
            <a:r>
              <a:rPr lang="en-US" dirty="0" smtClean="0"/>
              <a:t>his vision is truly a new system, as it functions differently than our existing system.”</a:t>
            </a:r>
          </a:p>
          <a:p>
            <a:r>
              <a:rPr lang="en-US" i="1" dirty="0" smtClean="0">
                <a:solidFill>
                  <a:srgbClr val="FF0000"/>
                </a:solidFill>
              </a:rPr>
              <a:t>Framework pg. 98</a:t>
            </a:r>
          </a:p>
          <a:p>
            <a:pPr marL="0" indent="0">
              <a:buNone/>
            </a:pPr>
            <a:endParaRPr lang="en-US" b="1"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753409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9" y="79468"/>
            <a:ext cx="8805333" cy="1417638"/>
          </a:xfrm>
        </p:spPr>
        <p:txBody>
          <a:bodyPr/>
          <a:lstStyle/>
          <a:p>
            <a:r>
              <a:rPr lang="en-US" b="1" dirty="0" smtClean="0"/>
              <a:t>Systems and System Models</a:t>
            </a:r>
            <a:endParaRPr lang="en-US" b="1" dirty="0"/>
          </a:p>
        </p:txBody>
      </p:sp>
      <p:sp>
        <p:nvSpPr>
          <p:cNvPr id="3" name="Content Placeholder 2"/>
          <p:cNvSpPr>
            <a:spLocks noGrp="1"/>
          </p:cNvSpPr>
          <p:nvPr>
            <p:ph idx="1"/>
          </p:nvPr>
        </p:nvSpPr>
        <p:spPr>
          <a:xfrm>
            <a:off x="538390" y="2070846"/>
            <a:ext cx="8020629" cy="4182035"/>
          </a:xfrm>
        </p:spPr>
        <p:txBody>
          <a:bodyPr/>
          <a:lstStyle/>
          <a:p>
            <a:r>
              <a:rPr lang="en-US" dirty="0" smtClean="0"/>
              <a:t>Effective </a:t>
            </a:r>
            <a:r>
              <a:rPr lang="en-US" dirty="0"/>
              <a:t>p</a:t>
            </a:r>
            <a:r>
              <a:rPr lang="en-US" dirty="0" smtClean="0"/>
              <a:t>rofessional development operates as part of the education system.</a:t>
            </a:r>
          </a:p>
          <a:p>
            <a:r>
              <a:rPr lang="en-US" dirty="0" smtClean="0"/>
              <a:t>Educators must develop a clear understanding of how the new </a:t>
            </a:r>
            <a:r>
              <a:rPr lang="en-US" dirty="0"/>
              <a:t>v</a:t>
            </a:r>
            <a:r>
              <a:rPr lang="en-US" dirty="0" smtClean="0"/>
              <a:t>ision </a:t>
            </a:r>
            <a:r>
              <a:rPr lang="en-US" dirty="0" smtClean="0"/>
              <a:t>for </a:t>
            </a:r>
            <a:r>
              <a:rPr lang="en-US" dirty="0" smtClean="0"/>
              <a:t>science </a:t>
            </a:r>
            <a:r>
              <a:rPr lang="en-US" dirty="0"/>
              <a:t>e</a:t>
            </a:r>
            <a:r>
              <a:rPr lang="en-US" dirty="0" smtClean="0"/>
              <a:t>ducation </a:t>
            </a:r>
            <a:r>
              <a:rPr lang="en-US" dirty="0" smtClean="0"/>
              <a:t>will operate in the existing </a:t>
            </a:r>
            <a:r>
              <a:rPr lang="en-US" dirty="0" smtClean="0"/>
              <a:t>education </a:t>
            </a:r>
            <a:r>
              <a:rPr lang="en-US" dirty="0" smtClean="0"/>
              <a:t>system before fully accepting the changes.</a:t>
            </a:r>
            <a:endParaRPr lang="en-US" dirty="0"/>
          </a:p>
          <a:p>
            <a:r>
              <a:rPr lang="en-US" dirty="0" smtClean="0"/>
              <a:t>What are the elements of the system that can be drafted to deliver the professional development </a:t>
            </a:r>
            <a:r>
              <a:rPr lang="en-US" dirty="0" smtClean="0"/>
              <a:t>teachers need </a:t>
            </a:r>
            <a:r>
              <a:rPr lang="en-US" dirty="0" smtClean="0"/>
              <a:t>to implement the vision </a:t>
            </a:r>
            <a:r>
              <a:rPr lang="en-US" dirty="0" smtClean="0"/>
              <a:t>from</a:t>
            </a:r>
            <a:r>
              <a:rPr lang="en-US" dirty="0" smtClean="0"/>
              <a:t> </a:t>
            </a:r>
            <a:r>
              <a:rPr lang="en-US" dirty="0" smtClean="0"/>
              <a:t>the Framework?</a:t>
            </a:r>
          </a:p>
          <a:p>
            <a:endParaRPr lang="en-US" dirty="0"/>
          </a:p>
        </p:txBody>
      </p:sp>
    </p:spTree>
    <p:extLst>
      <p:ext uri="{BB962C8B-B14F-4D97-AF65-F5344CB8AC3E}">
        <p14:creationId xmlns:p14="http://schemas.microsoft.com/office/powerpoint/2010/main" val="958569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South Dakota Science Academies</a:t>
            </a:r>
            <a:endParaRPr lang="en-US" b="1" dirty="0"/>
          </a:p>
        </p:txBody>
      </p:sp>
      <p:sp>
        <p:nvSpPr>
          <p:cNvPr id="3" name="Content Placeholder 2"/>
          <p:cNvSpPr>
            <a:spLocks noGrp="1"/>
          </p:cNvSpPr>
          <p:nvPr>
            <p:ph idx="1"/>
          </p:nvPr>
        </p:nvSpPr>
        <p:spPr>
          <a:xfrm>
            <a:off x="450166" y="2070846"/>
            <a:ext cx="8537080" cy="4664582"/>
          </a:xfrm>
        </p:spPr>
        <p:txBody>
          <a:bodyPr>
            <a:normAutofit/>
          </a:bodyPr>
          <a:lstStyle/>
          <a:p>
            <a:r>
              <a:rPr lang="en-US" b="1" dirty="0" smtClean="0"/>
              <a:t>What is a student science performance? </a:t>
            </a:r>
          </a:p>
          <a:p>
            <a:r>
              <a:rPr lang="en-US" b="1" dirty="0" smtClean="0"/>
              <a:t>How can teachers use instructional strategies to engage students in science performances?</a:t>
            </a:r>
          </a:p>
          <a:p>
            <a:r>
              <a:rPr lang="en-US" dirty="0" smtClean="0"/>
              <a:t>“Examine in detail what (the system</a:t>
            </a:r>
            <a:r>
              <a:rPr lang="en-US" dirty="0" smtClean="0"/>
              <a:t>) </a:t>
            </a:r>
            <a:r>
              <a:rPr lang="en-US" dirty="0" smtClean="0"/>
              <a:t>is made of and the shape of its parts.” “In building something… apply relationships of structure and function as critical elements of successful designs.”</a:t>
            </a:r>
          </a:p>
          <a:p>
            <a:pPr marL="0" indent="0">
              <a:buNone/>
            </a:pPr>
            <a:r>
              <a:rPr lang="en-US" dirty="0" smtClean="0"/>
              <a:t> </a:t>
            </a:r>
            <a:r>
              <a:rPr lang="en-US" i="1" dirty="0" smtClean="0">
                <a:solidFill>
                  <a:srgbClr val="FF0000"/>
                </a:solidFill>
              </a:rPr>
              <a:t>Framework pg. 98</a:t>
            </a:r>
          </a:p>
          <a:p>
            <a:pPr marL="0" indent="0">
              <a:buNone/>
            </a:pPr>
            <a:endParaRPr lang="en-US" b="1"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726992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95" y="317463"/>
            <a:ext cx="8127999" cy="1417638"/>
          </a:xfrm>
        </p:spPr>
        <p:txBody>
          <a:bodyPr/>
          <a:lstStyle/>
          <a:p>
            <a:r>
              <a:rPr lang="en-US" b="1" dirty="0" smtClean="0"/>
              <a:t>Structure and Function</a:t>
            </a:r>
            <a:br>
              <a:rPr lang="en-US" b="1" dirty="0" smtClean="0"/>
            </a:br>
            <a:r>
              <a:rPr lang="en-US" sz="3200" b="1" i="1" dirty="0"/>
              <a:t>Progression within the Framework:</a:t>
            </a:r>
            <a:r>
              <a:rPr lang="en-US" i="1" dirty="0"/>
              <a:t/>
            </a:r>
            <a:br>
              <a:rPr lang="en-US" i="1" dirty="0"/>
            </a:br>
            <a:endParaRPr lang="en-US" dirty="0"/>
          </a:p>
        </p:txBody>
      </p:sp>
      <p:sp>
        <p:nvSpPr>
          <p:cNvPr id="3" name="Content Placeholder 2"/>
          <p:cNvSpPr>
            <a:spLocks noGrp="1"/>
          </p:cNvSpPr>
          <p:nvPr>
            <p:ph idx="1"/>
          </p:nvPr>
        </p:nvSpPr>
        <p:spPr>
          <a:xfrm>
            <a:off x="112542" y="1735102"/>
            <a:ext cx="9031458" cy="5257526"/>
          </a:xfrm>
        </p:spPr>
        <p:txBody>
          <a:bodyPr>
            <a:normAutofit fontScale="85000" lnSpcReduction="20000"/>
          </a:bodyPr>
          <a:lstStyle/>
          <a:p>
            <a:r>
              <a:rPr lang="en-US" i="1" dirty="0" smtClean="0">
                <a:sym typeface="Wingdings" pitchFamily="2" charset="2"/>
              </a:rPr>
              <a:t>Examine the relationship between structure and function within a new system. </a:t>
            </a:r>
            <a:br>
              <a:rPr lang="en-US" i="1" dirty="0" smtClean="0">
                <a:sym typeface="Wingdings" pitchFamily="2" charset="2"/>
              </a:rPr>
            </a:br>
            <a:r>
              <a:rPr lang="en-US" i="1" dirty="0">
                <a:sym typeface="Wingdings" pitchFamily="2" charset="2"/>
              </a:rPr>
              <a:t/>
            </a:r>
            <a:br>
              <a:rPr lang="en-US" i="1" dirty="0">
                <a:sym typeface="Wingdings" pitchFamily="2" charset="2"/>
              </a:rPr>
            </a:br>
            <a:r>
              <a:rPr lang="en-US" dirty="0" smtClean="0"/>
              <a:t>The “Vision” presented in the Framework is a complex </a:t>
            </a:r>
            <a:r>
              <a:rPr lang="en-US" dirty="0"/>
              <a:t>new system.  </a:t>
            </a:r>
            <a:r>
              <a:rPr lang="en-US" dirty="0" smtClean="0"/>
              <a:t>The </a:t>
            </a:r>
            <a:r>
              <a:rPr lang="en-US" dirty="0" smtClean="0"/>
              <a:t>South Dakota professional </a:t>
            </a:r>
            <a:r>
              <a:rPr lang="en-US" dirty="0"/>
              <a:t>d</a:t>
            </a:r>
            <a:r>
              <a:rPr lang="en-US" dirty="0" smtClean="0"/>
              <a:t>evelopment began </a:t>
            </a:r>
            <a:r>
              <a:rPr lang="en-US" dirty="0"/>
              <a:t>by allowing participants to investigate accessible models of </a:t>
            </a:r>
            <a:r>
              <a:rPr lang="en-US" dirty="0" smtClean="0"/>
              <a:t>instructional  shifts.</a:t>
            </a:r>
            <a:endParaRPr lang="en-US" dirty="0" smtClean="0">
              <a:sym typeface="Wingdings" pitchFamily="2" charset="2"/>
            </a:endParaRPr>
          </a:p>
          <a:p>
            <a:r>
              <a:rPr lang="en-US" i="1" dirty="0">
                <a:sym typeface="Wingdings" pitchFamily="2" charset="2"/>
              </a:rPr>
              <a:t>E</a:t>
            </a:r>
            <a:r>
              <a:rPr lang="en-US" i="1" dirty="0" smtClean="0">
                <a:sym typeface="Wingdings" pitchFamily="2" charset="2"/>
              </a:rPr>
              <a:t>ngage complex tasks and explain the connection between the parts of the system and how they function. </a:t>
            </a:r>
            <a:br>
              <a:rPr lang="en-US" i="1" dirty="0" smtClean="0">
                <a:sym typeface="Wingdings" pitchFamily="2" charset="2"/>
              </a:rPr>
            </a:br>
            <a:r>
              <a:rPr lang="en-US" i="1" dirty="0" smtClean="0">
                <a:sym typeface="Wingdings" pitchFamily="2" charset="2"/>
              </a:rPr>
              <a:t/>
            </a:r>
            <a:br>
              <a:rPr lang="en-US" i="1" dirty="0" smtClean="0">
                <a:sym typeface="Wingdings" pitchFamily="2" charset="2"/>
              </a:rPr>
            </a:br>
            <a:r>
              <a:rPr lang="en-US" dirty="0" smtClean="0">
                <a:sym typeface="Wingdings" pitchFamily="2" charset="2"/>
              </a:rPr>
              <a:t>The </a:t>
            </a:r>
            <a:r>
              <a:rPr lang="en-US" dirty="0" smtClean="0">
                <a:sym typeface="Wingdings" pitchFamily="2" charset="2"/>
              </a:rPr>
              <a:t>professional development</a:t>
            </a:r>
            <a:r>
              <a:rPr lang="en-US" dirty="0" smtClean="0">
                <a:sym typeface="Wingdings" pitchFamily="2" charset="2"/>
              </a:rPr>
              <a:t> </a:t>
            </a:r>
            <a:r>
              <a:rPr lang="en-US" dirty="0" smtClean="0"/>
              <a:t>engages </a:t>
            </a:r>
            <a:r>
              <a:rPr lang="en-US" dirty="0"/>
              <a:t>participants </a:t>
            </a:r>
            <a:r>
              <a:rPr lang="en-US" dirty="0" smtClean="0"/>
              <a:t>in </a:t>
            </a:r>
            <a:r>
              <a:rPr lang="en-US" dirty="0"/>
              <a:t>performances that include the three dimensions. T</a:t>
            </a:r>
            <a:r>
              <a:rPr lang="en-US" dirty="0" smtClean="0"/>
              <a:t>he performances are designed </a:t>
            </a:r>
            <a:r>
              <a:rPr lang="en-US" dirty="0"/>
              <a:t>to </a:t>
            </a:r>
            <a:r>
              <a:rPr lang="en-US" dirty="0" smtClean="0"/>
              <a:t>engage participants in </a:t>
            </a:r>
            <a:r>
              <a:rPr lang="en-US" dirty="0"/>
              <a:t>complex tasks </a:t>
            </a:r>
            <a:r>
              <a:rPr lang="en-US" dirty="0" smtClean="0"/>
              <a:t>to explore </a:t>
            </a:r>
            <a:r>
              <a:rPr lang="en-US" dirty="0"/>
              <a:t>the connections between the </a:t>
            </a:r>
            <a:r>
              <a:rPr lang="en-US" dirty="0" smtClean="0"/>
              <a:t>three dimensions.</a:t>
            </a:r>
            <a:endParaRPr lang="en-US" dirty="0" smtClean="0">
              <a:sym typeface="Wingdings" pitchFamily="2" charset="2"/>
            </a:endParaRPr>
          </a:p>
          <a:p>
            <a:r>
              <a:rPr lang="en-US" i="1" dirty="0">
                <a:sym typeface="Wingdings" pitchFamily="2" charset="2"/>
              </a:rPr>
              <a:t>V</a:t>
            </a:r>
            <a:r>
              <a:rPr lang="en-US" i="1" dirty="0" smtClean="0">
                <a:sym typeface="Wingdings" pitchFamily="2" charset="2"/>
              </a:rPr>
              <a:t>isualize, model, and apply their understanding of structure and function in performance-based situations.</a:t>
            </a:r>
            <a:r>
              <a:rPr lang="en-US" dirty="0" smtClean="0"/>
              <a:t/>
            </a:r>
            <a:br>
              <a:rPr lang="en-US" dirty="0" smtClean="0"/>
            </a:br>
            <a:r>
              <a:rPr lang="en-US" dirty="0" smtClean="0"/>
              <a:t/>
            </a:r>
            <a:br>
              <a:rPr lang="en-US" dirty="0" smtClean="0"/>
            </a:br>
            <a:r>
              <a:rPr lang="en-US" dirty="0" smtClean="0"/>
              <a:t>Participants </a:t>
            </a:r>
            <a:r>
              <a:rPr lang="en-US" dirty="0"/>
              <a:t>reflect on </a:t>
            </a:r>
            <a:r>
              <a:rPr lang="en-US" dirty="0" smtClean="0"/>
              <a:t>the performances </a:t>
            </a:r>
            <a:r>
              <a:rPr lang="en-US" dirty="0"/>
              <a:t>and </a:t>
            </a:r>
            <a:r>
              <a:rPr lang="en-US" dirty="0" smtClean="0"/>
              <a:t>instructional design through </a:t>
            </a:r>
            <a:r>
              <a:rPr lang="en-US" dirty="0"/>
              <a:t>conceptual </a:t>
            </a:r>
            <a:r>
              <a:rPr lang="en-US" dirty="0" smtClean="0"/>
              <a:t>models, </a:t>
            </a:r>
            <a:r>
              <a:rPr lang="en-US" dirty="0"/>
              <a:t>drawings, written reflection, </a:t>
            </a:r>
            <a:r>
              <a:rPr lang="en-US" dirty="0" smtClean="0"/>
              <a:t>discussion, </a:t>
            </a:r>
            <a:r>
              <a:rPr lang="en-US" dirty="0"/>
              <a:t>and </a:t>
            </a:r>
            <a:r>
              <a:rPr lang="en-US" dirty="0" smtClean="0"/>
              <a:t>relating concepts to their own classroom.</a:t>
            </a:r>
            <a:endParaRPr lang="en-US" dirty="0" smtClean="0">
              <a:sym typeface="Wingdings" pitchFamily="2" charset="2"/>
            </a:endParaRPr>
          </a:p>
          <a:p>
            <a:pPr marL="457200" indent="-457200">
              <a:buAutoNum type="arabicPeriod"/>
            </a:pPr>
            <a:endParaRPr lang="en-US" dirty="0" smtClean="0">
              <a:sym typeface="Wingdings" pitchFamily="2" charset="2"/>
            </a:endParaRPr>
          </a:p>
          <a:p>
            <a:pPr marL="457200" indent="-457200">
              <a:buAutoNum type="arabicPeriod"/>
            </a:pPr>
            <a:endParaRPr lang="en-US" dirty="0" smtClean="0">
              <a:sym typeface="Wingdings" pitchFamily="2" charset="2"/>
            </a:endParaRPr>
          </a:p>
          <a:p>
            <a:pPr marL="0" indent="0">
              <a:buNone/>
            </a:pPr>
            <a:endParaRPr lang="en-US" sz="1200" i="1" dirty="0" smtClean="0"/>
          </a:p>
          <a:p>
            <a:pPr marL="0" indent="0">
              <a:buNone/>
            </a:pPr>
            <a:endParaRPr lang="en-US" i="1" dirty="0" smtClean="0"/>
          </a:p>
          <a:p>
            <a:endParaRPr lang="en-US" dirty="0" smtClean="0">
              <a:effectLst/>
            </a:endParaRPr>
          </a:p>
          <a:p>
            <a:pPr marL="0" indent="0">
              <a:buNone/>
            </a:pPr>
            <a:endParaRPr lang="en-US" i="1" dirty="0" smtClean="0"/>
          </a:p>
          <a:p>
            <a:pPr marL="0" indent="0">
              <a:buNone/>
            </a:pPr>
            <a:endParaRPr lang="en-US" dirty="0"/>
          </a:p>
        </p:txBody>
      </p:sp>
    </p:spTree>
    <p:extLst>
      <p:ext uri="{BB962C8B-B14F-4D97-AF65-F5344CB8AC3E}">
        <p14:creationId xmlns:p14="http://schemas.microsoft.com/office/powerpoint/2010/main" val="245100763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South Dakota</a:t>
            </a:r>
            <a:endParaRPr lang="en-US" b="1" dirty="0"/>
          </a:p>
        </p:txBody>
      </p:sp>
      <p:sp>
        <p:nvSpPr>
          <p:cNvPr id="3" name="Content Placeholder 2"/>
          <p:cNvSpPr>
            <a:spLocks noGrp="1"/>
          </p:cNvSpPr>
          <p:nvPr>
            <p:ph idx="1"/>
          </p:nvPr>
        </p:nvSpPr>
        <p:spPr/>
        <p:txBody>
          <a:bodyPr/>
          <a:lstStyle/>
          <a:p>
            <a:r>
              <a:rPr lang="en-US" dirty="0" smtClean="0"/>
              <a:t>Next Steps</a:t>
            </a:r>
            <a:endParaRPr lang="en-US" dirty="0"/>
          </a:p>
        </p:txBody>
      </p:sp>
    </p:spTree>
    <p:extLst>
      <p:ext uri="{BB962C8B-B14F-4D97-AF65-F5344CB8AC3E}">
        <p14:creationId xmlns:p14="http://schemas.microsoft.com/office/powerpoint/2010/main" val="5026213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75"/>
            <a:ext cx="9144000" cy="1417638"/>
          </a:xfrm>
        </p:spPr>
        <p:txBody>
          <a:bodyPr wrap="square" numCol="1" compatLnSpc="1">
            <a:prstTxWarp prst="textNoShape">
              <a:avLst/>
            </a:prstTxWarp>
          </a:bodyPr>
          <a:lstStyle/>
          <a:p>
            <a:r>
              <a:rPr lang="en-US" sz="4400" b="1" dirty="0" smtClean="0">
                <a:effectLst>
                  <a:outerShdw blurRad="38100" dist="38100" dir="2700000" algn="tl">
                    <a:srgbClr val="DDDDDD"/>
                  </a:outerShdw>
                </a:effectLst>
                <a:latin typeface="Book Antiqua" charset="0"/>
              </a:rPr>
              <a:t>Georgia’s </a:t>
            </a:r>
            <a:r>
              <a:rPr lang="en-US" sz="4400" b="1" dirty="0">
                <a:effectLst>
                  <a:outerShdw blurRad="38100" dist="38100" dir="2700000" algn="tl">
                    <a:srgbClr val="DDDDDD"/>
                  </a:outerShdw>
                </a:effectLst>
                <a:latin typeface="Book Antiqua" charset="0"/>
              </a:rPr>
              <a:t>Professional Development Model</a:t>
            </a:r>
          </a:p>
        </p:txBody>
      </p:sp>
      <p:sp>
        <p:nvSpPr>
          <p:cNvPr id="4" name="Rectangle 3"/>
          <p:cNvSpPr/>
          <p:nvPr/>
        </p:nvSpPr>
        <p:spPr>
          <a:xfrm>
            <a:off x="241904" y="1950206"/>
            <a:ext cx="8696477" cy="4154983"/>
          </a:xfrm>
          <a:prstGeom prst="rect">
            <a:avLst/>
          </a:prstGeom>
        </p:spPr>
        <p:txBody>
          <a:bodyPr wrap="square">
            <a:spAutoFit/>
          </a:bodyPr>
          <a:lstStyle/>
          <a:p>
            <a:pPr marL="60325"/>
            <a:r>
              <a:rPr lang="en-US" sz="2400" dirty="0">
                <a:solidFill>
                  <a:schemeClr val="bg1"/>
                </a:solidFill>
              </a:rPr>
              <a:t>Provides </a:t>
            </a:r>
            <a:r>
              <a:rPr lang="en-US" sz="2400" dirty="0" smtClean="0">
                <a:solidFill>
                  <a:schemeClr val="bg1"/>
                </a:solidFill>
              </a:rPr>
              <a:t>Georgia</a:t>
            </a:r>
            <a:r>
              <a:rPr lang="en-US" sz="2400" dirty="0" smtClean="0">
                <a:solidFill>
                  <a:schemeClr val="bg1"/>
                </a:solidFill>
                <a:ea typeface="ＭＳ 明朝" charset="0"/>
              </a:rPr>
              <a:t>’</a:t>
            </a:r>
            <a:r>
              <a:rPr lang="en-US" sz="2400" dirty="0" smtClean="0">
                <a:solidFill>
                  <a:schemeClr val="bg1"/>
                </a:solidFill>
              </a:rPr>
              <a:t>s </a:t>
            </a:r>
            <a:r>
              <a:rPr lang="en-US" sz="2400" dirty="0">
                <a:solidFill>
                  <a:schemeClr val="bg1"/>
                </a:solidFill>
              </a:rPr>
              <a:t>science teachers with the tools necessary to implement the vision of the K-12 Framework for Science Education by:</a:t>
            </a:r>
          </a:p>
          <a:p>
            <a:pPr marL="568325" indent="-338138">
              <a:buFont typeface="Arial"/>
              <a:buChar char="•"/>
            </a:pPr>
            <a:r>
              <a:rPr lang="en-US" sz="2400" dirty="0">
                <a:solidFill>
                  <a:schemeClr val="bg1"/>
                </a:solidFill>
              </a:rPr>
              <a:t>Engaging teachers in experiences that deepen their understanding of the science and engineering practices, crosscutting concepts, and core disciplinary </a:t>
            </a:r>
            <a:r>
              <a:rPr lang="en-US" sz="2400" dirty="0" smtClean="0">
                <a:solidFill>
                  <a:schemeClr val="bg1"/>
                </a:solidFill>
              </a:rPr>
              <a:t>ideas.</a:t>
            </a:r>
            <a:endParaRPr lang="en-US" sz="2400" dirty="0">
              <a:solidFill>
                <a:schemeClr val="bg1"/>
              </a:solidFill>
            </a:endParaRPr>
          </a:p>
          <a:p>
            <a:pPr marL="568325" indent="-338138">
              <a:buFont typeface="Arial"/>
              <a:buChar char="•"/>
            </a:pPr>
            <a:r>
              <a:rPr lang="en-US" sz="2400" dirty="0">
                <a:solidFill>
                  <a:schemeClr val="bg1"/>
                </a:solidFill>
              </a:rPr>
              <a:t>Providing </a:t>
            </a:r>
            <a:r>
              <a:rPr lang="en-US" sz="2400" dirty="0">
                <a:solidFill>
                  <a:schemeClr val="bg1"/>
                </a:solidFill>
              </a:rPr>
              <a:t>teachers with background information that will help them understand the initial ideas students bring to school.</a:t>
            </a:r>
          </a:p>
          <a:p>
            <a:pPr marL="568325" indent="-338138">
              <a:buFont typeface="Arial"/>
              <a:buChar char="•"/>
            </a:pPr>
            <a:r>
              <a:rPr lang="en-US" sz="2400" dirty="0">
                <a:solidFill>
                  <a:schemeClr val="bg1"/>
                </a:solidFill>
              </a:rPr>
              <a:t>Strengthening </a:t>
            </a:r>
            <a:r>
              <a:rPr lang="en-US" sz="2400" dirty="0" smtClean="0">
                <a:solidFill>
                  <a:schemeClr val="bg1"/>
                </a:solidFill>
              </a:rPr>
              <a:t>teachers’ </a:t>
            </a:r>
            <a:r>
              <a:rPr lang="en-US" sz="2400" dirty="0">
                <a:solidFill>
                  <a:schemeClr val="bg1"/>
                </a:solidFill>
              </a:rPr>
              <a:t>science-specific pedagogical content </a:t>
            </a:r>
            <a:r>
              <a:rPr lang="en-US" sz="2400" dirty="0" smtClean="0">
                <a:solidFill>
                  <a:schemeClr val="bg1"/>
                </a:solidFill>
              </a:rPr>
              <a:t>knowledge.</a:t>
            </a:r>
            <a:endParaRPr lang="en-US" sz="2400" dirty="0">
              <a:solidFill>
                <a:schemeClr val="bg1"/>
              </a:solidFill>
            </a:endParaRPr>
          </a:p>
        </p:txBody>
      </p:sp>
    </p:spTree>
    <p:extLst>
      <p:ext uri="{BB962C8B-B14F-4D97-AF65-F5344CB8AC3E}">
        <p14:creationId xmlns:p14="http://schemas.microsoft.com/office/powerpoint/2010/main" val="316616081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12" y="79375"/>
            <a:ext cx="9834842" cy="1417638"/>
          </a:xfrm>
        </p:spPr>
        <p:txBody>
          <a:bodyPr wrap="square" numCol="1" compatLnSpc="1">
            <a:prstTxWarp prst="textNoShape">
              <a:avLst/>
            </a:prstTxWarp>
          </a:bodyPr>
          <a:lstStyle/>
          <a:p>
            <a:r>
              <a:rPr lang="en-US" sz="3600" b="1" dirty="0" smtClean="0">
                <a:effectLst>
                  <a:outerShdw blurRad="38100" dist="38100" dir="2700000" algn="tl">
                    <a:srgbClr val="DDDDDD"/>
                  </a:outerShdw>
                </a:effectLst>
                <a:latin typeface="Book Antiqua" charset="0"/>
              </a:rPr>
              <a:t>Georgia’s Professional Development </a:t>
            </a:r>
            <a:br>
              <a:rPr lang="en-US" sz="3600" b="1" dirty="0" smtClean="0">
                <a:effectLst>
                  <a:outerShdw blurRad="38100" dist="38100" dir="2700000" algn="tl">
                    <a:srgbClr val="DDDDDD"/>
                  </a:outerShdw>
                </a:effectLst>
                <a:latin typeface="Book Antiqua" charset="0"/>
              </a:rPr>
            </a:br>
            <a:r>
              <a:rPr lang="en-US" sz="3600" b="1" dirty="0" smtClean="0">
                <a:effectLst>
                  <a:outerShdw blurRad="38100" dist="38100" dir="2700000" algn="tl">
                    <a:srgbClr val="DDDDDD"/>
                  </a:outerShdw>
                </a:effectLst>
                <a:latin typeface="Book Antiqua" charset="0"/>
              </a:rPr>
              <a:t>Delivery Mechanism</a:t>
            </a:r>
            <a:endParaRPr lang="en-US" sz="3600" b="1" dirty="0">
              <a:effectLst>
                <a:outerShdw blurRad="38100" dist="38100" dir="2700000" algn="tl">
                  <a:srgbClr val="DDDDDD"/>
                </a:outerShdw>
              </a:effectLst>
              <a:latin typeface="Book Antiqua" charset="0"/>
            </a:endParaRPr>
          </a:p>
        </p:txBody>
      </p:sp>
      <p:sp>
        <p:nvSpPr>
          <p:cNvPr id="53249" name="Rectangle 1"/>
          <p:cNvSpPr>
            <a:spLocks noChangeArrowheads="1"/>
          </p:cNvSpPr>
          <p:nvPr/>
        </p:nvSpPr>
        <p:spPr bwMode="auto">
          <a:xfrm>
            <a:off x="169332" y="2064802"/>
            <a:ext cx="8805335" cy="4484305"/>
          </a:xfrm>
          <a:prstGeom prst="rect">
            <a:avLst/>
          </a:prstGeom>
          <a:noFill/>
          <a:ln w="9525">
            <a:noFill/>
            <a:miter lim="800000"/>
            <a:headEnd/>
            <a:tailEnd/>
          </a:ln>
          <a:effectLst/>
        </p:spPr>
        <p:txBody>
          <a:bodyPr wrap="square" anchor="ctr">
            <a:spAutoFit/>
          </a:bodyPr>
          <a:lstStyle/>
          <a:p>
            <a:pPr fontAlgn="auto">
              <a:lnSpc>
                <a:spcPct val="90000"/>
              </a:lnSpc>
              <a:spcBef>
                <a:spcPts val="0"/>
              </a:spcBef>
              <a:spcAft>
                <a:spcPts val="0"/>
              </a:spcAft>
              <a:buFont typeface="Wingdings 2" pitchFamily="18" charset="2"/>
              <a:defRPr/>
            </a:pPr>
            <a:r>
              <a:rPr lang="en-US" sz="2400" b="1" dirty="0">
                <a:solidFill>
                  <a:schemeClr val="bg1"/>
                </a:solidFill>
                <a:effectLst>
                  <a:outerShdw blurRad="63500" dist="50800" dir="2700000" algn="tl" rotWithShape="0">
                    <a:prstClr val="black">
                      <a:alpha val="50000"/>
                    </a:prstClr>
                  </a:outerShdw>
                </a:effectLst>
              </a:rPr>
              <a:t>Delivery </a:t>
            </a:r>
            <a:r>
              <a:rPr lang="en-US" sz="2400" b="1" dirty="0" smtClean="0">
                <a:solidFill>
                  <a:schemeClr val="bg1"/>
                </a:solidFill>
                <a:effectLst>
                  <a:outerShdw blurRad="63500" dist="50800" dir="2700000" algn="tl" rotWithShape="0">
                    <a:prstClr val="black">
                      <a:alpha val="50000"/>
                    </a:prstClr>
                  </a:outerShdw>
                </a:effectLst>
              </a:rPr>
              <a:t>Mechanisms</a:t>
            </a:r>
          </a:p>
          <a:p>
            <a:pPr fontAlgn="auto">
              <a:lnSpc>
                <a:spcPct val="90000"/>
              </a:lnSpc>
              <a:spcBef>
                <a:spcPts val="0"/>
              </a:spcBef>
              <a:spcAft>
                <a:spcPts val="0"/>
              </a:spcAft>
              <a:buFont typeface="Wingdings 2" pitchFamily="18" charset="2"/>
              <a:defRPr/>
            </a:pPr>
            <a:endParaRPr lang="en-US" sz="2200" dirty="0">
              <a:solidFill>
                <a:schemeClr val="bg1"/>
              </a:solidFill>
              <a:effectLst>
                <a:outerShdw blurRad="63500" dist="50800" dir="2700000" algn="tl" rotWithShape="0">
                  <a:prstClr val="black">
                    <a:alpha val="50000"/>
                  </a:prstClr>
                </a:outerShdw>
              </a:effectLst>
            </a:endParaRPr>
          </a:p>
          <a:p>
            <a:pPr marL="480060" indent="-342900" fontAlgn="auto">
              <a:buFont typeface="Arial"/>
              <a:buChar char="•"/>
              <a:defRPr/>
            </a:pPr>
            <a:r>
              <a:rPr lang="en-US" sz="2200" dirty="0">
                <a:solidFill>
                  <a:schemeClr val="bg1"/>
                </a:solidFill>
                <a:effectLst>
                  <a:outerShdw blurRad="63500" dist="50800" dir="2700000" algn="tl" rotWithShape="0">
                    <a:prstClr val="black">
                      <a:alpha val="50000"/>
                    </a:prstClr>
                  </a:outerShdw>
                </a:effectLst>
              </a:rPr>
              <a:t>One and </a:t>
            </a:r>
            <a:r>
              <a:rPr lang="en-US" sz="2200" dirty="0" smtClean="0">
                <a:solidFill>
                  <a:schemeClr val="bg1"/>
                </a:solidFill>
                <a:effectLst>
                  <a:outerShdw blurRad="63500" dist="50800" dir="2700000" algn="tl" rotWithShape="0">
                    <a:prstClr val="black">
                      <a:alpha val="50000"/>
                    </a:prstClr>
                  </a:outerShdw>
                </a:effectLst>
              </a:rPr>
              <a:t>two-day </a:t>
            </a:r>
            <a:r>
              <a:rPr lang="en-US" sz="2200" dirty="0">
                <a:solidFill>
                  <a:schemeClr val="bg1"/>
                </a:solidFill>
                <a:effectLst>
                  <a:outerShdw blurRad="63500" dist="50800" dir="2700000" algn="tl" rotWithShape="0">
                    <a:prstClr val="black">
                      <a:alpha val="50000"/>
                    </a:prstClr>
                  </a:outerShdw>
                </a:effectLst>
              </a:rPr>
              <a:t>workshops for small groups of </a:t>
            </a:r>
            <a:r>
              <a:rPr lang="en-US" sz="2200" dirty="0" smtClean="0">
                <a:solidFill>
                  <a:schemeClr val="bg1"/>
                </a:solidFill>
                <a:effectLst>
                  <a:outerShdw blurRad="63500" dist="50800" dir="2700000" algn="tl" rotWithShape="0">
                    <a:prstClr val="black">
                      <a:alpha val="50000"/>
                    </a:prstClr>
                  </a:outerShdw>
                </a:effectLst>
              </a:rPr>
              <a:t>teachers at </a:t>
            </a:r>
            <a:r>
              <a:rPr lang="en-US" sz="2200" dirty="0">
                <a:solidFill>
                  <a:schemeClr val="bg1"/>
                </a:solidFill>
                <a:effectLst>
                  <a:outerShdw blurRad="63500" dist="50800" dir="2700000" algn="tl" rotWithShape="0">
                    <a:prstClr val="black">
                      <a:alpha val="50000"/>
                    </a:prstClr>
                  </a:outerShdw>
                </a:effectLst>
              </a:rPr>
              <a:t>16 Regional Education Service Agencies</a:t>
            </a:r>
            <a:r>
              <a:rPr lang="en-US" sz="2200" dirty="0" smtClean="0">
                <a:solidFill>
                  <a:schemeClr val="bg1"/>
                </a:solidFill>
                <a:effectLst>
                  <a:outerShdw blurRad="63500" dist="50800" dir="2700000" algn="tl" rotWithShape="0">
                    <a:prstClr val="black">
                      <a:alpha val="50000"/>
                    </a:prstClr>
                  </a:outerShdw>
                </a:effectLst>
              </a:rPr>
              <a:t>.</a:t>
            </a:r>
          </a:p>
          <a:p>
            <a:pPr marL="480060" indent="-342900" fontAlgn="auto">
              <a:buFont typeface="Arial"/>
              <a:buChar char="•"/>
              <a:defRPr/>
            </a:pPr>
            <a:endParaRPr lang="en-US" sz="800" dirty="0">
              <a:solidFill>
                <a:schemeClr val="bg1"/>
              </a:solidFill>
              <a:effectLst>
                <a:outerShdw blurRad="63500" dist="50800" dir="2700000" algn="tl" rotWithShape="0">
                  <a:prstClr val="black">
                    <a:alpha val="50000"/>
                  </a:prstClr>
                </a:outerShdw>
              </a:effectLst>
            </a:endParaRPr>
          </a:p>
          <a:p>
            <a:pPr marL="480060" indent="-342900" fontAlgn="auto">
              <a:buFont typeface="Arial"/>
              <a:buChar char="•"/>
              <a:defRPr/>
            </a:pPr>
            <a:r>
              <a:rPr lang="en-US" sz="2200" dirty="0" smtClean="0">
                <a:solidFill>
                  <a:schemeClr val="bg1"/>
                </a:solidFill>
                <a:effectLst>
                  <a:outerShdw blurRad="63500" dist="50800" dir="2700000" algn="tl" rotWithShape="0">
                    <a:prstClr val="black">
                      <a:alpha val="50000"/>
                    </a:prstClr>
                  </a:outerShdw>
                </a:effectLst>
              </a:rPr>
              <a:t>Three-day </a:t>
            </a:r>
            <a:r>
              <a:rPr lang="en-US" sz="2200" dirty="0">
                <a:solidFill>
                  <a:schemeClr val="bg1"/>
                </a:solidFill>
                <a:effectLst>
                  <a:outerShdw blurRad="63500" dist="50800" dir="2700000" algn="tl" rotWithShape="0">
                    <a:prstClr val="black">
                      <a:alpha val="50000"/>
                    </a:prstClr>
                  </a:outerShdw>
                </a:effectLst>
              </a:rPr>
              <a:t>grade-band </a:t>
            </a:r>
            <a:r>
              <a:rPr lang="en-US" sz="2200" dirty="0" smtClean="0">
                <a:solidFill>
                  <a:schemeClr val="bg1"/>
                </a:solidFill>
                <a:effectLst>
                  <a:outerShdw blurRad="63500" dist="50800" dir="2700000" algn="tl" rotWithShape="0">
                    <a:prstClr val="black">
                      <a:alpha val="50000"/>
                    </a:prstClr>
                  </a:outerShdw>
                </a:effectLst>
              </a:rPr>
              <a:t>and subject specific professional development workshops.</a:t>
            </a:r>
          </a:p>
          <a:p>
            <a:pPr marL="480060" indent="-342900" fontAlgn="auto">
              <a:buFont typeface="Arial"/>
              <a:buChar char="•"/>
              <a:defRPr/>
            </a:pPr>
            <a:endParaRPr lang="en-US" sz="800" dirty="0" smtClean="0">
              <a:solidFill>
                <a:schemeClr val="bg1"/>
              </a:solidFill>
              <a:effectLst>
                <a:outerShdw blurRad="63500" dist="50800" dir="2700000" algn="tl" rotWithShape="0">
                  <a:prstClr val="black">
                    <a:alpha val="50000"/>
                  </a:prstClr>
                </a:outerShdw>
              </a:effectLst>
            </a:endParaRPr>
          </a:p>
          <a:p>
            <a:pPr marL="480060" indent="-342900" fontAlgn="auto">
              <a:buFont typeface="Arial"/>
              <a:buChar char="•"/>
              <a:defRPr/>
            </a:pPr>
            <a:r>
              <a:rPr lang="en-US" sz="2200" dirty="0">
                <a:solidFill>
                  <a:schemeClr val="bg1"/>
                </a:solidFill>
                <a:effectLst>
                  <a:outerShdw blurRad="63500" dist="50800" dir="2700000" algn="tl" rotWithShape="0">
                    <a:prstClr val="black">
                      <a:alpha val="50000"/>
                    </a:prstClr>
                  </a:outerShdw>
                </a:effectLst>
              </a:rPr>
              <a:t>S</a:t>
            </a:r>
            <a:r>
              <a:rPr lang="en-US" sz="2200" dirty="0" smtClean="0">
                <a:solidFill>
                  <a:schemeClr val="bg1"/>
                </a:solidFill>
                <a:effectLst>
                  <a:outerShdw blurRad="63500" dist="50800" dir="2700000" algn="tl" rotWithShape="0">
                    <a:prstClr val="black">
                      <a:alpha val="50000"/>
                    </a:prstClr>
                  </a:outerShdw>
                </a:effectLst>
              </a:rPr>
              <a:t>eminar </a:t>
            </a:r>
            <a:r>
              <a:rPr lang="en-US" sz="2200" dirty="0">
                <a:solidFill>
                  <a:schemeClr val="bg1"/>
                </a:solidFill>
                <a:effectLst>
                  <a:outerShdw blurRad="63500" dist="50800" dir="2700000" algn="tl" rotWithShape="0">
                    <a:prstClr val="black">
                      <a:alpha val="50000"/>
                    </a:prstClr>
                  </a:outerShdw>
                </a:effectLst>
              </a:rPr>
              <a:t>series (face to face and via webinars) </a:t>
            </a:r>
            <a:r>
              <a:rPr lang="en-US" sz="2200" dirty="0" smtClean="0">
                <a:solidFill>
                  <a:schemeClr val="bg1"/>
                </a:solidFill>
                <a:effectLst>
                  <a:outerShdw blurRad="63500" dist="50800" dir="2700000" algn="tl" rotWithShape="0">
                    <a:prstClr val="black">
                      <a:alpha val="50000"/>
                    </a:prstClr>
                  </a:outerShdw>
                </a:effectLst>
              </a:rPr>
              <a:t>for teacher </a:t>
            </a:r>
            <a:r>
              <a:rPr lang="en-US" sz="2200" dirty="0">
                <a:solidFill>
                  <a:schemeClr val="bg1"/>
                </a:solidFill>
                <a:effectLst>
                  <a:outerShdw blurRad="63500" dist="50800" dir="2700000" algn="tl" rotWithShape="0">
                    <a:prstClr val="black">
                      <a:alpha val="50000"/>
                    </a:prstClr>
                  </a:outerShdw>
                </a:effectLst>
              </a:rPr>
              <a:t>mentors </a:t>
            </a:r>
            <a:r>
              <a:rPr lang="en-US" sz="2200" dirty="0" smtClean="0">
                <a:solidFill>
                  <a:schemeClr val="bg1"/>
                </a:solidFill>
                <a:effectLst>
                  <a:outerShdw blurRad="63500" dist="50800" dir="2700000" algn="tl" rotWithShape="0">
                    <a:prstClr val="black">
                      <a:alpha val="50000"/>
                    </a:prstClr>
                  </a:outerShdw>
                </a:effectLst>
              </a:rPr>
              <a:t>to </a:t>
            </a:r>
            <a:r>
              <a:rPr lang="en-US" sz="2200" dirty="0">
                <a:solidFill>
                  <a:schemeClr val="bg1"/>
                </a:solidFill>
                <a:effectLst>
                  <a:outerShdw blurRad="63500" dist="50800" dir="2700000" algn="tl" rotWithShape="0">
                    <a:prstClr val="black">
                      <a:alpha val="50000"/>
                    </a:prstClr>
                  </a:outerShdw>
                </a:effectLst>
              </a:rPr>
              <a:t>provide targeted support </a:t>
            </a:r>
            <a:r>
              <a:rPr lang="en-US" sz="2200" dirty="0" smtClean="0">
                <a:solidFill>
                  <a:schemeClr val="bg1"/>
                </a:solidFill>
                <a:effectLst>
                  <a:outerShdw blurRad="63500" dist="50800" dir="2700000" algn="tl" rotWithShape="0">
                    <a:prstClr val="black">
                      <a:alpha val="50000"/>
                    </a:prstClr>
                  </a:outerShdw>
                </a:effectLst>
              </a:rPr>
              <a:t>for “Identified Schools and Systems.”</a:t>
            </a:r>
          </a:p>
          <a:p>
            <a:pPr marL="480060" indent="-342900" fontAlgn="auto">
              <a:buFont typeface="Arial"/>
              <a:buChar char="•"/>
              <a:defRPr/>
            </a:pPr>
            <a:endParaRPr lang="en-US" sz="800" dirty="0">
              <a:solidFill>
                <a:schemeClr val="bg1"/>
              </a:solidFill>
              <a:effectLst>
                <a:outerShdw blurRad="63500" dist="50800" dir="2700000" algn="tl" rotWithShape="0">
                  <a:prstClr val="black">
                    <a:alpha val="50000"/>
                  </a:prstClr>
                </a:outerShdw>
              </a:effectLst>
            </a:endParaRPr>
          </a:p>
          <a:p>
            <a:pPr marL="480060" indent="-342900" fontAlgn="auto">
              <a:buFont typeface="Arial"/>
              <a:buChar char="•"/>
              <a:defRPr/>
            </a:pPr>
            <a:r>
              <a:rPr lang="en-US" sz="2200" dirty="0">
                <a:solidFill>
                  <a:schemeClr val="bg1"/>
                </a:solidFill>
                <a:effectLst>
                  <a:outerShdw blurRad="63500" dist="50800" dir="2700000" algn="tl" rotWithShape="0">
                    <a:prstClr val="black">
                      <a:alpha val="50000"/>
                    </a:prstClr>
                  </a:outerShdw>
                </a:effectLst>
              </a:rPr>
              <a:t>Professional Development seminars around teacher developed instructional resources (units, lesson, and frameworks) to support teacher implementation of instructional strategies aligned to the vision of the </a:t>
            </a:r>
            <a:r>
              <a:rPr lang="en-US" sz="2200" dirty="0" smtClean="0">
                <a:solidFill>
                  <a:schemeClr val="bg1"/>
                </a:solidFill>
                <a:effectLst>
                  <a:outerShdw blurRad="63500" dist="50800" dir="2700000" algn="tl" rotWithShape="0">
                    <a:prstClr val="black">
                      <a:alpha val="50000"/>
                    </a:prstClr>
                  </a:outerShdw>
                </a:effectLst>
              </a:rPr>
              <a:t>Framework</a:t>
            </a:r>
            <a:r>
              <a:rPr lang="en-US" sz="2200" dirty="0">
                <a:solidFill>
                  <a:schemeClr val="bg1"/>
                </a:solidFill>
                <a:effectLst>
                  <a:outerShdw blurRad="63500" dist="50800" dir="2700000" algn="tl" rotWithShape="0">
                    <a:prstClr val="black">
                      <a:alpha val="50000"/>
                    </a:prstClr>
                  </a:outerShdw>
                </a:effectLst>
              </a:rPr>
              <a:t>.</a:t>
            </a:r>
          </a:p>
        </p:txBody>
      </p:sp>
    </p:spTree>
    <p:extLst>
      <p:ext uri="{BB962C8B-B14F-4D97-AF65-F5344CB8AC3E}">
        <p14:creationId xmlns:p14="http://schemas.microsoft.com/office/powerpoint/2010/main" val="28039473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75"/>
            <a:ext cx="9144000" cy="1417638"/>
          </a:xfrm>
        </p:spPr>
        <p:txBody>
          <a:bodyPr wrap="square" numCol="1" compatLnSpc="1">
            <a:prstTxWarp prst="textNoShape">
              <a:avLst/>
            </a:prstTxWarp>
          </a:bodyPr>
          <a:lstStyle/>
          <a:p>
            <a:r>
              <a:rPr lang="en-US" sz="3600" b="1" dirty="0" smtClean="0">
                <a:effectLst>
                  <a:outerShdw blurRad="38100" dist="38100" dir="2700000" algn="tl">
                    <a:srgbClr val="DDDDDD"/>
                  </a:outerShdw>
                </a:effectLst>
                <a:latin typeface="Book Antiqua" charset="0"/>
              </a:rPr>
              <a:t>Timeline for Georgia</a:t>
            </a:r>
            <a:r>
              <a:rPr lang="en-US" sz="3600" b="1" dirty="0" smtClean="0">
                <a:effectLst>
                  <a:outerShdw blurRad="38100" dist="38100" dir="2700000" algn="tl">
                    <a:srgbClr val="DDDDDD"/>
                  </a:outerShdw>
                </a:effectLst>
                <a:latin typeface="Book Antiqua" charset="0"/>
                <a:ea typeface="ＭＳ 明朝" charset="0"/>
                <a:cs typeface="ＭＳ 明朝" charset="0"/>
              </a:rPr>
              <a:t>’</a:t>
            </a:r>
            <a:r>
              <a:rPr lang="en-US" sz="3600" b="1" dirty="0" smtClean="0">
                <a:effectLst>
                  <a:outerShdw blurRad="38100" dist="38100" dir="2700000" algn="tl">
                    <a:srgbClr val="DDDDDD"/>
                  </a:outerShdw>
                </a:effectLst>
                <a:latin typeface="Book Antiqua" charset="0"/>
              </a:rPr>
              <a:t>s </a:t>
            </a:r>
            <a:r>
              <a:rPr lang="en-US" sz="3600" b="1" dirty="0">
                <a:effectLst>
                  <a:outerShdw blurRad="38100" dist="38100" dir="2700000" algn="tl">
                    <a:srgbClr val="DDDDDD"/>
                  </a:outerShdw>
                </a:effectLst>
                <a:latin typeface="Book Antiqua" charset="0"/>
              </a:rPr>
              <a:t>Professional Development Model</a:t>
            </a:r>
          </a:p>
        </p:txBody>
      </p:sp>
      <p:sp>
        <p:nvSpPr>
          <p:cNvPr id="30723" name="Rectangle 1"/>
          <p:cNvSpPr>
            <a:spLocks noChangeArrowheads="1"/>
          </p:cNvSpPr>
          <p:nvPr/>
        </p:nvSpPr>
        <p:spPr bwMode="auto">
          <a:xfrm>
            <a:off x="-1" y="2055499"/>
            <a:ext cx="9144001" cy="4308872"/>
          </a:xfrm>
          <a:prstGeom prst="rect">
            <a:avLst/>
          </a:prstGeom>
          <a:noFill/>
          <a:ln>
            <a:noFill/>
          </a:ln>
          <a:extLst/>
        </p:spPr>
        <p:txBody>
          <a:bodyPr wrap="square" anchor="ctr">
            <a:spAutoFit/>
          </a:bodyPr>
          <a:lstStyle/>
          <a:p>
            <a:pPr marL="342900" indent="-342900">
              <a:spcBef>
                <a:spcPts val="600"/>
              </a:spcBef>
              <a:spcAft>
                <a:spcPts val="600"/>
              </a:spcAft>
              <a:buFont typeface="Arial"/>
              <a:buChar char="•"/>
              <a:defRPr/>
            </a:pPr>
            <a:r>
              <a:rPr lang="en-US" sz="2200" b="1" dirty="0" smtClean="0">
                <a:solidFill>
                  <a:schemeClr val="bg1"/>
                </a:solidFill>
                <a:effectLst>
                  <a:outerShdw blurRad="63500" dist="50800" dir="2700000" algn="tl" rotWithShape="0">
                    <a:prstClr val="black">
                      <a:alpha val="50000"/>
                    </a:prstClr>
                  </a:outerShdw>
                </a:effectLst>
              </a:rPr>
              <a:t>May 2013 </a:t>
            </a:r>
            <a:r>
              <a:rPr lang="en-US" sz="2200" b="1" dirty="0">
                <a:solidFill>
                  <a:schemeClr val="bg1"/>
                </a:solidFill>
                <a:effectLst>
                  <a:outerShdw blurRad="63500" dist="50800" dir="2700000" algn="tl" rotWithShape="0">
                    <a:prstClr val="black">
                      <a:alpha val="50000"/>
                    </a:prstClr>
                  </a:outerShdw>
                </a:effectLst>
              </a:rPr>
              <a:t>– August 2014  </a:t>
            </a:r>
          </a:p>
          <a:p>
            <a:pPr marL="822960" lvl="1" indent="-365760">
              <a:spcBef>
                <a:spcPts val="600"/>
              </a:spcBef>
              <a:spcAft>
                <a:spcPts val="600"/>
              </a:spcAft>
              <a:buFont typeface="Arial"/>
              <a:buChar char="•"/>
              <a:defRPr/>
            </a:pPr>
            <a:r>
              <a:rPr lang="en-US" sz="2000" dirty="0">
                <a:solidFill>
                  <a:schemeClr val="bg1"/>
                </a:solidFill>
                <a:effectLst>
                  <a:outerShdw blurRad="63500" dist="50800" dir="2700000" algn="tl" rotWithShape="0">
                    <a:prstClr val="black">
                      <a:alpha val="50000"/>
                    </a:prstClr>
                  </a:outerShdw>
                </a:effectLst>
              </a:rPr>
              <a:t>Develop and </a:t>
            </a:r>
            <a:r>
              <a:rPr lang="en-US" sz="2000" dirty="0" smtClean="0">
                <a:solidFill>
                  <a:schemeClr val="bg1"/>
                </a:solidFill>
                <a:effectLst>
                  <a:outerShdw blurRad="63500" dist="50800" dir="2700000" algn="tl" rotWithShape="0">
                    <a:prstClr val="black">
                      <a:alpha val="50000"/>
                    </a:prstClr>
                  </a:outerShdw>
                </a:effectLst>
              </a:rPr>
              <a:t>test professional </a:t>
            </a:r>
            <a:r>
              <a:rPr lang="en-US" sz="2000" dirty="0">
                <a:solidFill>
                  <a:schemeClr val="bg1"/>
                </a:solidFill>
                <a:effectLst>
                  <a:outerShdw blurRad="63500" dist="50800" dir="2700000" algn="tl" rotWithShape="0">
                    <a:prstClr val="black">
                      <a:alpha val="50000"/>
                    </a:prstClr>
                  </a:outerShdw>
                </a:effectLst>
              </a:rPr>
              <a:t>development modules </a:t>
            </a:r>
            <a:r>
              <a:rPr lang="en-US" sz="2000" dirty="0" smtClean="0">
                <a:solidFill>
                  <a:schemeClr val="bg1"/>
                </a:solidFill>
                <a:effectLst>
                  <a:outerShdw blurRad="63500" dist="50800" dir="2700000" algn="tl" rotWithShape="0">
                    <a:prstClr val="black">
                      <a:alpha val="50000"/>
                    </a:prstClr>
                  </a:outerShdw>
                </a:effectLst>
              </a:rPr>
              <a:t>K-6</a:t>
            </a:r>
            <a:endParaRPr lang="en-US" sz="2000" dirty="0">
              <a:solidFill>
                <a:schemeClr val="bg1"/>
              </a:solidFill>
              <a:effectLst>
                <a:outerShdw blurRad="63500" dist="50800" dir="2700000" algn="tl" rotWithShape="0">
                  <a:prstClr val="black">
                    <a:alpha val="50000"/>
                  </a:prstClr>
                </a:outerShdw>
              </a:effectLst>
            </a:endParaRPr>
          </a:p>
          <a:p>
            <a:pPr marL="822960" lvl="1" indent="-365760">
              <a:spcBef>
                <a:spcPts val="600"/>
              </a:spcBef>
              <a:spcAft>
                <a:spcPts val="600"/>
              </a:spcAft>
              <a:buFont typeface="Arial"/>
              <a:buChar char="•"/>
              <a:defRPr/>
            </a:pPr>
            <a:r>
              <a:rPr lang="en-US" sz="2000" dirty="0">
                <a:solidFill>
                  <a:schemeClr val="bg1"/>
                </a:solidFill>
                <a:effectLst>
                  <a:outerShdw blurRad="63500" dist="50800" dir="2700000" algn="tl" rotWithShape="0">
                    <a:prstClr val="black">
                      <a:alpha val="50000"/>
                    </a:prstClr>
                  </a:outerShdw>
                </a:effectLst>
              </a:rPr>
              <a:t>Teacher workshops to develop lessons that incorporate the 3-D model based on lessons teachers are currently </a:t>
            </a:r>
            <a:r>
              <a:rPr lang="en-US" sz="2000" dirty="0" smtClean="0">
                <a:solidFill>
                  <a:schemeClr val="bg1"/>
                </a:solidFill>
                <a:effectLst>
                  <a:outerShdw blurRad="63500" dist="50800" dir="2700000" algn="tl" rotWithShape="0">
                    <a:prstClr val="black">
                      <a:alpha val="50000"/>
                    </a:prstClr>
                  </a:outerShdw>
                </a:effectLst>
              </a:rPr>
              <a:t>using</a:t>
            </a:r>
            <a:endParaRPr lang="en-US" sz="2000" dirty="0">
              <a:solidFill>
                <a:schemeClr val="bg1"/>
              </a:solidFill>
              <a:effectLst>
                <a:outerShdw blurRad="63500" dist="50800" dir="2700000" algn="tl" rotWithShape="0">
                  <a:prstClr val="black">
                    <a:alpha val="50000"/>
                  </a:prstClr>
                </a:outerShdw>
              </a:effectLst>
            </a:endParaRPr>
          </a:p>
          <a:p>
            <a:pPr marL="365760" indent="-365760">
              <a:spcBef>
                <a:spcPts val="600"/>
              </a:spcBef>
              <a:spcAft>
                <a:spcPts val="600"/>
              </a:spcAft>
              <a:buFont typeface="Arial"/>
              <a:buChar char="•"/>
              <a:defRPr/>
            </a:pPr>
            <a:r>
              <a:rPr lang="en-US" sz="2200" b="1" dirty="0">
                <a:solidFill>
                  <a:schemeClr val="bg1"/>
                </a:solidFill>
                <a:effectLst>
                  <a:outerShdw blurRad="63500" dist="50800" dir="2700000" algn="tl" rotWithShape="0">
                    <a:prstClr val="black">
                      <a:alpha val="50000"/>
                    </a:prstClr>
                  </a:outerShdw>
                </a:effectLst>
              </a:rPr>
              <a:t>September 2014 – May 2016</a:t>
            </a:r>
          </a:p>
          <a:p>
            <a:pPr marL="822960" lvl="1" indent="-365760">
              <a:spcBef>
                <a:spcPts val="600"/>
              </a:spcBef>
              <a:spcAft>
                <a:spcPts val="600"/>
              </a:spcAft>
              <a:buFont typeface="Arial"/>
              <a:buChar char="•"/>
              <a:defRPr/>
            </a:pPr>
            <a:r>
              <a:rPr lang="en-US" sz="2000" dirty="0">
                <a:solidFill>
                  <a:schemeClr val="bg1"/>
                </a:solidFill>
                <a:effectLst>
                  <a:outerShdw blurRad="63500" dist="50800" dir="2700000" algn="tl" rotWithShape="0">
                    <a:prstClr val="black">
                      <a:alpha val="50000"/>
                    </a:prstClr>
                  </a:outerShdw>
                </a:effectLst>
              </a:rPr>
              <a:t>Develop and </a:t>
            </a:r>
            <a:r>
              <a:rPr lang="en-US" sz="2000" dirty="0" smtClean="0">
                <a:solidFill>
                  <a:schemeClr val="bg1"/>
                </a:solidFill>
                <a:effectLst>
                  <a:outerShdw blurRad="63500" dist="50800" dir="2700000" algn="tl" rotWithShape="0">
                    <a:prstClr val="black">
                      <a:alpha val="50000"/>
                    </a:prstClr>
                  </a:outerShdw>
                </a:effectLst>
              </a:rPr>
              <a:t>test </a:t>
            </a:r>
            <a:r>
              <a:rPr lang="en-US" sz="2000" dirty="0">
                <a:solidFill>
                  <a:schemeClr val="bg1"/>
                </a:solidFill>
                <a:effectLst>
                  <a:outerShdw blurRad="63500" dist="50800" dir="2700000" algn="tl" rotWithShape="0">
                    <a:prstClr val="black">
                      <a:alpha val="50000"/>
                    </a:prstClr>
                  </a:outerShdw>
                </a:effectLst>
              </a:rPr>
              <a:t>professional development modules for high </a:t>
            </a:r>
            <a:r>
              <a:rPr lang="en-US" sz="2000" dirty="0" smtClean="0">
                <a:solidFill>
                  <a:schemeClr val="bg1"/>
                </a:solidFill>
                <a:effectLst>
                  <a:outerShdw blurRad="63500" dist="50800" dir="2700000" algn="tl" rotWithShape="0">
                    <a:prstClr val="black">
                      <a:alpha val="50000"/>
                    </a:prstClr>
                  </a:outerShdw>
                </a:effectLst>
              </a:rPr>
              <a:t>school</a:t>
            </a:r>
            <a:endParaRPr lang="en-US" sz="2000" dirty="0">
              <a:solidFill>
                <a:schemeClr val="bg1"/>
              </a:solidFill>
              <a:effectLst>
                <a:outerShdw blurRad="63500" dist="50800" dir="2700000" algn="tl" rotWithShape="0">
                  <a:prstClr val="black">
                    <a:alpha val="50000"/>
                  </a:prstClr>
                </a:outerShdw>
              </a:effectLst>
            </a:endParaRPr>
          </a:p>
          <a:p>
            <a:pPr marL="822960" lvl="1" indent="-365760">
              <a:spcBef>
                <a:spcPts val="600"/>
              </a:spcBef>
              <a:spcAft>
                <a:spcPts val="600"/>
              </a:spcAft>
              <a:buFont typeface="Arial"/>
              <a:buChar char="•"/>
              <a:defRPr/>
            </a:pPr>
            <a:r>
              <a:rPr lang="en-US" sz="2000" dirty="0" smtClean="0">
                <a:solidFill>
                  <a:schemeClr val="bg1"/>
                </a:solidFill>
                <a:effectLst>
                  <a:outerShdw blurRad="63500" dist="50800" dir="2700000" algn="tl" rotWithShape="0">
                    <a:prstClr val="black">
                      <a:alpha val="50000"/>
                    </a:prstClr>
                  </a:outerShdw>
                </a:effectLst>
              </a:rPr>
              <a:t>Professional </a:t>
            </a:r>
            <a:r>
              <a:rPr lang="en-US" sz="2000" dirty="0">
                <a:solidFill>
                  <a:schemeClr val="bg1"/>
                </a:solidFill>
                <a:effectLst>
                  <a:outerShdw blurRad="63500" dist="50800" dir="2700000" algn="tl" rotWithShape="0">
                    <a:prstClr val="black">
                      <a:alpha val="50000"/>
                    </a:prstClr>
                  </a:outerShdw>
                </a:effectLst>
              </a:rPr>
              <a:t>Development </a:t>
            </a:r>
            <a:r>
              <a:rPr lang="en-US" sz="2000" dirty="0" smtClean="0">
                <a:solidFill>
                  <a:schemeClr val="bg1"/>
                </a:solidFill>
                <a:effectLst>
                  <a:outerShdw blurRad="63500" dist="50800" dir="2700000" algn="tl" rotWithShape="0">
                    <a:prstClr val="black">
                      <a:alpha val="50000"/>
                    </a:prstClr>
                  </a:outerShdw>
                </a:effectLst>
              </a:rPr>
              <a:t>at all  </a:t>
            </a:r>
            <a:r>
              <a:rPr lang="en-US" sz="2000" dirty="0">
                <a:solidFill>
                  <a:schemeClr val="bg1"/>
                </a:solidFill>
                <a:effectLst>
                  <a:outerShdw blurRad="63500" dist="50800" dir="2700000" algn="tl" rotWithShape="0">
                    <a:prstClr val="black">
                      <a:alpha val="50000"/>
                    </a:prstClr>
                  </a:outerShdw>
                </a:effectLst>
              </a:rPr>
              <a:t>Regional Education Service </a:t>
            </a:r>
            <a:r>
              <a:rPr lang="en-US" sz="2000" dirty="0" smtClean="0">
                <a:solidFill>
                  <a:schemeClr val="bg1"/>
                </a:solidFill>
                <a:effectLst>
                  <a:outerShdw blurRad="63500" dist="50800" dir="2700000" algn="tl" rotWithShape="0">
                    <a:prstClr val="black">
                      <a:alpha val="50000"/>
                    </a:prstClr>
                  </a:outerShdw>
                </a:effectLst>
              </a:rPr>
              <a:t>Agencies</a:t>
            </a:r>
            <a:endParaRPr lang="en-US" sz="2000" dirty="0">
              <a:solidFill>
                <a:schemeClr val="bg1"/>
              </a:solidFill>
              <a:effectLst>
                <a:outerShdw blurRad="63500" dist="50800" dir="2700000" algn="tl" rotWithShape="0">
                  <a:prstClr val="black">
                    <a:alpha val="50000"/>
                  </a:prstClr>
                </a:outerShdw>
              </a:effectLst>
            </a:endParaRPr>
          </a:p>
          <a:p>
            <a:pPr marL="822960" lvl="1" indent="-365760">
              <a:spcBef>
                <a:spcPts val="600"/>
              </a:spcBef>
              <a:spcAft>
                <a:spcPts val="600"/>
              </a:spcAft>
              <a:buFont typeface="Arial"/>
              <a:buChar char="•"/>
              <a:defRPr/>
            </a:pPr>
            <a:r>
              <a:rPr lang="en-US" sz="2000" dirty="0" smtClean="0">
                <a:solidFill>
                  <a:schemeClr val="bg1"/>
                </a:solidFill>
                <a:effectLst>
                  <a:outerShdw blurRad="63500" dist="50800" dir="2700000" algn="tl" rotWithShape="0">
                    <a:prstClr val="black">
                      <a:alpha val="50000"/>
                    </a:prstClr>
                  </a:outerShdw>
                </a:effectLst>
              </a:rPr>
              <a:t>Develop </a:t>
            </a:r>
            <a:r>
              <a:rPr lang="en-US" sz="2000" dirty="0">
                <a:solidFill>
                  <a:schemeClr val="bg1"/>
                </a:solidFill>
                <a:effectLst>
                  <a:outerShdw blurRad="63500" dist="50800" dir="2700000" algn="tl" rotWithShape="0">
                    <a:prstClr val="black">
                      <a:alpha val="50000"/>
                    </a:prstClr>
                  </a:outerShdw>
                </a:effectLst>
              </a:rPr>
              <a:t>science teacher </a:t>
            </a:r>
            <a:r>
              <a:rPr lang="en-US" sz="2000" dirty="0" smtClean="0">
                <a:solidFill>
                  <a:schemeClr val="bg1"/>
                </a:solidFill>
                <a:effectLst>
                  <a:outerShdw blurRad="63500" dist="50800" dir="2700000" algn="tl" rotWithShape="0">
                    <a:prstClr val="black">
                      <a:alpha val="50000"/>
                    </a:prstClr>
                  </a:outerShdw>
                </a:effectLst>
              </a:rPr>
              <a:t>mentor groups </a:t>
            </a:r>
            <a:r>
              <a:rPr lang="en-US" sz="2000" dirty="0">
                <a:solidFill>
                  <a:schemeClr val="bg1"/>
                </a:solidFill>
                <a:effectLst>
                  <a:outerShdw blurRad="63500" dist="50800" dir="2700000" algn="tl" rotWithShape="0">
                    <a:prstClr val="black">
                      <a:alpha val="50000"/>
                    </a:prstClr>
                  </a:outerShdw>
                </a:effectLst>
              </a:rPr>
              <a:t>to support teachers at school and classroom </a:t>
            </a:r>
            <a:r>
              <a:rPr lang="en-US" sz="2000" dirty="0" smtClean="0">
                <a:solidFill>
                  <a:schemeClr val="bg1"/>
                </a:solidFill>
                <a:effectLst>
                  <a:outerShdw blurRad="63500" dist="50800" dir="2700000" algn="tl" rotWithShape="0">
                    <a:prstClr val="black">
                      <a:alpha val="50000"/>
                    </a:prstClr>
                  </a:outerShdw>
                </a:effectLst>
              </a:rPr>
              <a:t>levels</a:t>
            </a:r>
            <a:endParaRPr lang="en-US" sz="2000" dirty="0">
              <a:solidFill>
                <a:schemeClr val="bg1"/>
              </a:solidFill>
              <a:effectLst>
                <a:outerShdw blurRad="63500" dist="50800" dir="2700000" algn="tl" rotWithShape="0">
                  <a:prstClr val="black">
                    <a:alpha val="50000"/>
                  </a:prstClr>
                </a:outerShdw>
              </a:effectLst>
            </a:endParaRPr>
          </a:p>
          <a:p>
            <a:pPr marL="822960" lvl="1" indent="-365760">
              <a:spcBef>
                <a:spcPts val="600"/>
              </a:spcBef>
              <a:spcAft>
                <a:spcPts val="600"/>
              </a:spcAft>
              <a:buFont typeface="Arial"/>
              <a:buChar char="•"/>
              <a:defRPr/>
            </a:pPr>
            <a:r>
              <a:rPr lang="en-US" sz="2000" dirty="0">
                <a:solidFill>
                  <a:schemeClr val="bg1"/>
                </a:solidFill>
                <a:effectLst>
                  <a:outerShdw blurRad="63500" dist="50800" dir="2700000" algn="tl" rotWithShape="0">
                    <a:prstClr val="black">
                      <a:alpha val="50000"/>
                    </a:prstClr>
                  </a:outerShdw>
                </a:effectLst>
              </a:rPr>
              <a:t>Online professional </a:t>
            </a:r>
            <a:r>
              <a:rPr lang="en-US" sz="2000" dirty="0" smtClean="0">
                <a:solidFill>
                  <a:schemeClr val="bg1"/>
                </a:solidFill>
                <a:effectLst>
                  <a:outerShdw blurRad="63500" dist="50800" dir="2700000" algn="tl" rotWithShape="0">
                    <a:prstClr val="black">
                      <a:alpha val="50000"/>
                    </a:prstClr>
                  </a:outerShdw>
                </a:effectLst>
              </a:rPr>
              <a:t>development</a:t>
            </a:r>
          </a:p>
        </p:txBody>
      </p:sp>
    </p:spTree>
    <p:extLst>
      <p:ext uri="{BB962C8B-B14F-4D97-AF65-F5344CB8AC3E}">
        <p14:creationId xmlns:p14="http://schemas.microsoft.com/office/powerpoint/2010/main" val="273471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PESTL</a:t>
            </a:r>
            <a:endParaRPr lang="en-US" b="1" dirty="0"/>
          </a:p>
        </p:txBody>
      </p:sp>
      <p:sp>
        <p:nvSpPr>
          <p:cNvPr id="3" name="Content Placeholder 2"/>
          <p:cNvSpPr>
            <a:spLocks noGrp="1"/>
          </p:cNvSpPr>
          <p:nvPr>
            <p:ph idx="1"/>
          </p:nvPr>
        </p:nvSpPr>
        <p:spPr>
          <a:xfrm>
            <a:off x="372732" y="1767134"/>
            <a:ext cx="8434774" cy="4956260"/>
          </a:xfrm>
        </p:spPr>
        <p:txBody>
          <a:bodyPr>
            <a:normAutofit fontScale="92500" lnSpcReduction="10000"/>
          </a:bodyPr>
          <a:lstStyle/>
          <a:p>
            <a:pPr marL="0" indent="0">
              <a:buNone/>
            </a:pPr>
            <a:r>
              <a:rPr lang="en-US" b="1" dirty="0" smtClean="0"/>
              <a:t>Utah Partnership for Effective Science Teaching and Learning</a:t>
            </a:r>
          </a:p>
          <a:p>
            <a:pPr lvl="1"/>
            <a:r>
              <a:rPr lang="en-US" dirty="0" smtClean="0"/>
              <a:t>Sustained Professional Development</a:t>
            </a:r>
          </a:p>
          <a:p>
            <a:pPr lvl="2"/>
            <a:r>
              <a:rPr lang="en-US" dirty="0" smtClean="0"/>
              <a:t>Three </a:t>
            </a:r>
            <a:r>
              <a:rPr lang="en-US" dirty="0" smtClean="0"/>
              <a:t>years</a:t>
            </a:r>
          </a:p>
          <a:p>
            <a:pPr lvl="2"/>
            <a:r>
              <a:rPr lang="en-US" dirty="0" smtClean="0"/>
              <a:t>Multiple activities each year</a:t>
            </a:r>
          </a:p>
          <a:p>
            <a:pPr lvl="3"/>
            <a:r>
              <a:rPr lang="en-US" dirty="0" smtClean="0"/>
              <a:t>Summer Seminars</a:t>
            </a:r>
          </a:p>
          <a:p>
            <a:pPr lvl="3"/>
            <a:r>
              <a:rPr lang="en-US" dirty="0" smtClean="0"/>
              <a:t>Content Courses</a:t>
            </a:r>
          </a:p>
          <a:p>
            <a:pPr lvl="3"/>
            <a:r>
              <a:rPr lang="en-US" dirty="0" smtClean="0"/>
              <a:t>Instructional Alignment </a:t>
            </a:r>
          </a:p>
          <a:p>
            <a:pPr lvl="3"/>
            <a:r>
              <a:rPr lang="en-US" dirty="0" smtClean="0"/>
              <a:t>Professional Learning Communities</a:t>
            </a:r>
          </a:p>
          <a:p>
            <a:pPr lvl="1"/>
            <a:r>
              <a:rPr lang="en-US" dirty="0" smtClean="0"/>
              <a:t>Consistent and focused professional development</a:t>
            </a:r>
          </a:p>
          <a:p>
            <a:pPr lvl="2"/>
            <a:r>
              <a:rPr lang="en-US" dirty="0" smtClean="0"/>
              <a:t>Addresses three dimensions of Science</a:t>
            </a:r>
          </a:p>
          <a:p>
            <a:pPr lvl="2"/>
            <a:r>
              <a:rPr lang="en-US" dirty="0" smtClean="0"/>
              <a:t>Focus on Instructional Strategies </a:t>
            </a:r>
          </a:p>
          <a:p>
            <a:pPr lvl="1"/>
            <a:r>
              <a:rPr lang="en-US" dirty="0" smtClean="0"/>
              <a:t>Professional Teachers</a:t>
            </a:r>
          </a:p>
          <a:p>
            <a:pPr lvl="2"/>
            <a:r>
              <a:rPr lang="en-US" dirty="0" smtClean="0"/>
              <a:t>Modeling of Instructional Practices</a:t>
            </a:r>
          </a:p>
          <a:p>
            <a:pPr lvl="2"/>
            <a:r>
              <a:rPr lang="en-US" dirty="0" smtClean="0"/>
              <a:t>Deepen Teacher Science Knowledge</a:t>
            </a:r>
          </a:p>
          <a:p>
            <a:pPr lvl="2"/>
            <a:endParaRPr lang="en-US" dirty="0" smtClean="0"/>
          </a:p>
          <a:p>
            <a:pPr lvl="2"/>
            <a:endParaRPr lang="en-US" dirty="0" smtClean="0"/>
          </a:p>
          <a:p>
            <a:pPr lvl="2"/>
            <a:endParaRPr lang="en-US" dirty="0" smtClean="0"/>
          </a:p>
          <a:p>
            <a:pPr lvl="2"/>
            <a:endParaRPr lang="en-US" dirty="0" smtClean="0"/>
          </a:p>
          <a:p>
            <a:pPr lvl="1"/>
            <a:endParaRPr lang="en-US" dirty="0" smtClean="0"/>
          </a:p>
          <a:p>
            <a:pPr lvl="2"/>
            <a:endParaRPr lang="en-US" dirty="0" smtClean="0"/>
          </a:p>
          <a:p>
            <a:pPr lvl="1"/>
            <a:endParaRPr lang="en-US" dirty="0" smtClean="0"/>
          </a:p>
        </p:txBody>
      </p:sp>
    </p:spTree>
    <p:extLst>
      <p:ext uri="{BB962C8B-B14F-4D97-AF65-F5344CB8AC3E}">
        <p14:creationId xmlns:p14="http://schemas.microsoft.com/office/powerpoint/2010/main" val="40540249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Matter and Energy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3494309"/>
              </p:ext>
            </p:extLst>
          </p:nvPr>
        </p:nvGraphicFramePr>
        <p:xfrm>
          <a:off x="447662" y="1780926"/>
          <a:ext cx="8511697" cy="4956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06053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Patterns</a:t>
            </a:r>
            <a:endParaRPr lang="en-US" b="1" dirty="0"/>
          </a:p>
        </p:txBody>
      </p:sp>
      <p:sp>
        <p:nvSpPr>
          <p:cNvPr id="3" name="Content Placeholder 2"/>
          <p:cNvSpPr>
            <a:spLocks noGrp="1"/>
          </p:cNvSpPr>
          <p:nvPr>
            <p:ph idx="1"/>
          </p:nvPr>
        </p:nvSpPr>
        <p:spPr>
          <a:xfrm>
            <a:off x="386536" y="1832551"/>
            <a:ext cx="8632864" cy="4877037"/>
          </a:xfrm>
        </p:spPr>
        <p:txBody>
          <a:bodyPr>
            <a:normAutofit/>
          </a:bodyPr>
          <a:lstStyle/>
          <a:p>
            <a:r>
              <a:rPr lang="en-US" dirty="0" smtClean="0"/>
              <a:t>Changes in instructional practices were not found to be significant until year two. </a:t>
            </a:r>
          </a:p>
          <a:p>
            <a:r>
              <a:rPr lang="en-US" dirty="0" smtClean="0"/>
              <a:t>Engaging teachers in small groups for discussion makes a difference in depth of knowledge.</a:t>
            </a:r>
          </a:p>
          <a:p>
            <a:r>
              <a:rPr lang="en-US" dirty="0" smtClean="0"/>
              <a:t>Changes to instructional practices persist beyond three year PD window for teachers who fully engaged in </a:t>
            </a:r>
            <a:r>
              <a:rPr lang="en-US" dirty="0" smtClean="0"/>
              <a:t>PESTL.</a:t>
            </a:r>
            <a:endParaRPr lang="en-US" dirty="0" smtClean="0"/>
          </a:p>
          <a:p>
            <a:r>
              <a:rPr lang="en-US" dirty="0" smtClean="0"/>
              <a:t>Teachers enjoyment of science is a major contributor to science instructional time.</a:t>
            </a:r>
          </a:p>
          <a:p>
            <a:r>
              <a:rPr lang="en-US" dirty="0" smtClean="0"/>
              <a:t>A new vision for teaching and learning science takes time to become part of the classroom practice.</a:t>
            </a:r>
          </a:p>
          <a:p>
            <a:endParaRPr lang="en-US" dirty="0"/>
          </a:p>
        </p:txBody>
      </p:sp>
    </p:spTree>
    <p:extLst>
      <p:ext uri="{BB962C8B-B14F-4D97-AF65-F5344CB8AC3E}">
        <p14:creationId xmlns:p14="http://schemas.microsoft.com/office/powerpoint/2010/main" val="17693396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Scale</a:t>
            </a:r>
            <a:endParaRPr lang="en-US" b="1" dirty="0"/>
          </a:p>
        </p:txBody>
      </p:sp>
      <p:sp>
        <p:nvSpPr>
          <p:cNvPr id="3" name="Content Placeholder 2"/>
          <p:cNvSpPr>
            <a:spLocks noGrp="1"/>
          </p:cNvSpPr>
          <p:nvPr>
            <p:ph idx="1"/>
          </p:nvPr>
        </p:nvSpPr>
        <p:spPr/>
        <p:txBody>
          <a:bodyPr/>
          <a:lstStyle/>
          <a:p>
            <a:r>
              <a:rPr lang="en-US" dirty="0" smtClean="0"/>
              <a:t>These PDs are operating at different scales.</a:t>
            </a:r>
          </a:p>
          <a:p>
            <a:r>
              <a:rPr lang="en-US" dirty="0" smtClean="0"/>
              <a:t>What is the scale (e.g., </a:t>
            </a:r>
            <a:r>
              <a:rPr lang="en-US" dirty="0"/>
              <a:t>t</a:t>
            </a:r>
            <a:r>
              <a:rPr lang="en-US" dirty="0" smtClean="0"/>
              <a:t>ime</a:t>
            </a:r>
            <a:r>
              <a:rPr lang="en-US" dirty="0"/>
              <a:t>, number of systems, numbers of </a:t>
            </a:r>
            <a:r>
              <a:rPr lang="en-US" dirty="0" smtClean="0"/>
              <a:t>teachers) of the PD your state is working to implement? </a:t>
            </a:r>
          </a:p>
        </p:txBody>
      </p:sp>
    </p:spTree>
    <p:extLst>
      <p:ext uri="{BB962C8B-B14F-4D97-AF65-F5344CB8AC3E}">
        <p14:creationId xmlns:p14="http://schemas.microsoft.com/office/powerpoint/2010/main" val="31908824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Change and Stability</a:t>
            </a:r>
            <a:endParaRPr lang="en-US" b="1" dirty="0"/>
          </a:p>
        </p:txBody>
      </p:sp>
      <p:sp>
        <p:nvSpPr>
          <p:cNvPr id="3" name="Content Placeholder 2"/>
          <p:cNvSpPr>
            <a:spLocks noGrp="1"/>
          </p:cNvSpPr>
          <p:nvPr>
            <p:ph idx="1"/>
          </p:nvPr>
        </p:nvSpPr>
        <p:spPr>
          <a:xfrm>
            <a:off x="765175" y="2070846"/>
            <a:ext cx="7612064" cy="4450368"/>
          </a:xfrm>
        </p:spPr>
        <p:txBody>
          <a:bodyPr>
            <a:normAutofit lnSpcReduction="10000"/>
          </a:bodyPr>
          <a:lstStyle/>
          <a:p>
            <a:r>
              <a:rPr lang="en-US" i="1" dirty="0" smtClean="0">
                <a:effectLst/>
              </a:rPr>
              <a:t>“The </a:t>
            </a:r>
            <a:r>
              <a:rPr lang="en-US" i="1" dirty="0">
                <a:effectLst/>
              </a:rPr>
              <a:t>current reform </a:t>
            </a:r>
            <a:r>
              <a:rPr lang="en-US" i="1" dirty="0" smtClean="0">
                <a:effectLst/>
              </a:rPr>
              <a:t>effort </a:t>
            </a:r>
            <a:r>
              <a:rPr lang="en-US" i="1" dirty="0">
                <a:effectLst/>
              </a:rPr>
              <a:t>requires a substantive change in how science is taught; an equally substantive change is needed in professional development practices</a:t>
            </a:r>
            <a:r>
              <a:rPr lang="en-US" i="1" dirty="0" smtClean="0">
                <a:effectLst/>
              </a:rPr>
              <a:t>.”</a:t>
            </a:r>
            <a:br>
              <a:rPr lang="en-US" i="1" dirty="0" smtClean="0">
                <a:effectLst/>
              </a:rPr>
            </a:br>
            <a:r>
              <a:rPr lang="en-US" sz="2000" i="1" dirty="0" smtClean="0">
                <a:solidFill>
                  <a:srgbClr val="FF0000"/>
                </a:solidFill>
                <a:effectLst/>
              </a:rPr>
              <a:t>NSES 1996 </a:t>
            </a:r>
          </a:p>
          <a:p>
            <a:r>
              <a:rPr lang="en-US" sz="2800" i="1" dirty="0" smtClean="0">
                <a:effectLst/>
              </a:rPr>
              <a:t>What changes are needed in teacher knowledge to </a:t>
            </a:r>
            <a:r>
              <a:rPr lang="en-US" sz="2800" i="1" dirty="0" smtClean="0">
                <a:effectLst/>
              </a:rPr>
              <a:t>implement</a:t>
            </a:r>
            <a:r>
              <a:rPr lang="en-US" sz="2800" i="1" dirty="0" smtClean="0">
                <a:effectLst/>
              </a:rPr>
              <a:t> </a:t>
            </a:r>
            <a:r>
              <a:rPr lang="en-US" sz="2800" i="1" dirty="0" smtClean="0">
                <a:effectLst/>
              </a:rPr>
              <a:t>the </a:t>
            </a:r>
            <a:r>
              <a:rPr lang="en-US" sz="2800" i="1" dirty="0" smtClean="0">
                <a:effectLst/>
              </a:rPr>
              <a:t>vision described in </a:t>
            </a:r>
            <a:r>
              <a:rPr lang="en-US" sz="2800" i="1" dirty="0" smtClean="0">
                <a:effectLst/>
              </a:rPr>
              <a:t>the Framework?</a:t>
            </a:r>
          </a:p>
          <a:p>
            <a:r>
              <a:rPr lang="en-US" sz="2800" i="1" dirty="0" smtClean="0">
                <a:effectLst/>
              </a:rPr>
              <a:t>What changes in professional development are necessary to prepare teachers to create classrooms where student learning meets the standards</a:t>
            </a:r>
            <a:r>
              <a:rPr lang="en-US" sz="2800" i="1" dirty="0">
                <a:effectLst/>
              </a:rPr>
              <a:t>?</a:t>
            </a:r>
            <a:endParaRPr lang="en-US" sz="2800" dirty="0">
              <a:effectLst/>
            </a:endParaRPr>
          </a:p>
          <a:p>
            <a:endParaRPr lang="en-US" dirty="0"/>
          </a:p>
        </p:txBody>
      </p:sp>
    </p:spTree>
    <p:extLst>
      <p:ext uri="{BB962C8B-B14F-4D97-AF65-F5344CB8AC3E}">
        <p14:creationId xmlns:p14="http://schemas.microsoft.com/office/powerpoint/2010/main" val="102418215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79468"/>
            <a:ext cx="8817429" cy="1417638"/>
          </a:xfrm>
        </p:spPr>
        <p:txBody>
          <a:bodyPr/>
          <a:lstStyle/>
          <a:p>
            <a:r>
              <a:rPr lang="en-US" sz="4400" b="1" dirty="0" smtClean="0"/>
              <a:t>Informal Science Education Role</a:t>
            </a:r>
            <a:endParaRPr lang="en-US" sz="4400" b="1" dirty="0"/>
          </a:p>
        </p:txBody>
      </p:sp>
      <p:sp>
        <p:nvSpPr>
          <p:cNvPr id="3" name="Content Placeholder 2"/>
          <p:cNvSpPr>
            <a:spLocks noGrp="1"/>
          </p:cNvSpPr>
          <p:nvPr>
            <p:ph idx="1"/>
          </p:nvPr>
        </p:nvSpPr>
        <p:spPr>
          <a:xfrm>
            <a:off x="627018" y="2070846"/>
            <a:ext cx="8054758" cy="4787154"/>
          </a:xfrm>
        </p:spPr>
        <p:txBody>
          <a:bodyPr>
            <a:normAutofit/>
          </a:bodyPr>
          <a:lstStyle/>
          <a:p>
            <a:r>
              <a:rPr lang="en-US" dirty="0" smtClean="0"/>
              <a:t>The role of informal science education is critical.</a:t>
            </a:r>
          </a:p>
          <a:p>
            <a:r>
              <a:rPr lang="en-US" dirty="0"/>
              <a:t>“To provide meaningful science experiences for students, educators need quality science experiences themselves from which to draw. Informal learning contexts, such as museums, are well positioned to provide educators with these professional development experiences.</a:t>
            </a:r>
            <a:r>
              <a:rPr lang="en-US" dirty="0" smtClean="0"/>
              <a:t>”</a:t>
            </a:r>
            <a:r>
              <a:rPr lang="en-US" sz="1800" dirty="0" smtClean="0"/>
              <a:t> </a:t>
            </a:r>
            <a:r>
              <a:rPr lang="en-US" sz="1800" dirty="0"/>
              <a:t>(L. M. </a:t>
            </a:r>
            <a:r>
              <a:rPr lang="en-US" sz="1800" dirty="0" err="1"/>
              <a:t>Melber</a:t>
            </a:r>
            <a:r>
              <a:rPr lang="en-US" sz="1800" dirty="0"/>
              <a:t> ,  A. M. Cox-Petersen 2005)</a:t>
            </a:r>
          </a:p>
          <a:p>
            <a:r>
              <a:rPr lang="en-US" dirty="0"/>
              <a:t>Coherence across multiple </a:t>
            </a:r>
            <a:r>
              <a:rPr lang="en-US" dirty="0" smtClean="0"/>
              <a:t>programs may be one way to develop more sustained professional development from informal science education </a:t>
            </a:r>
            <a:r>
              <a:rPr lang="en-US" dirty="0" smtClean="0"/>
              <a:t>providers.</a:t>
            </a:r>
            <a:endParaRPr lang="en-US" dirty="0"/>
          </a:p>
          <a:p>
            <a:endParaRPr lang="en-US" dirty="0"/>
          </a:p>
        </p:txBody>
      </p:sp>
    </p:spTree>
    <p:extLst>
      <p:ext uri="{BB962C8B-B14F-4D97-AF65-F5344CB8AC3E}">
        <p14:creationId xmlns:p14="http://schemas.microsoft.com/office/powerpoint/2010/main" val="380497615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792162"/>
          </a:xfrm>
        </p:spPr>
        <p:txBody>
          <a:bodyPr>
            <a:normAutofit/>
          </a:bodyPr>
          <a:lstStyle/>
          <a:p>
            <a:r>
              <a:rPr lang="en-US" sz="4400" b="1" dirty="0" smtClean="0"/>
              <a:t>Model</a:t>
            </a:r>
            <a:endParaRPr lang="en-US"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5084401"/>
              </p:ext>
            </p:extLst>
          </p:nvPr>
        </p:nvGraphicFramePr>
        <p:xfrm>
          <a:off x="152400" y="1560047"/>
          <a:ext cx="8848374" cy="5255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Thank </a:t>
            </a:r>
            <a:r>
              <a:rPr lang="en-US" dirty="0" smtClean="0"/>
              <a:t>you</a:t>
            </a:r>
            <a:endParaRPr lang="en-US" dirty="0" smtClean="0"/>
          </a:p>
          <a:p>
            <a:pPr lvl="1"/>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88296371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lnSpcReduction="10000"/>
          </a:bodyPr>
          <a:lstStyle/>
          <a:p>
            <a:r>
              <a:rPr lang="en-US" sz="1400" dirty="0">
                <a:effectLst/>
              </a:rPr>
              <a:t>National Research Council. (1996). </a:t>
            </a:r>
            <a:r>
              <a:rPr lang="en-US" sz="1400" i="1" dirty="0">
                <a:effectLst/>
              </a:rPr>
              <a:t>National Science Education Standards. </a:t>
            </a:r>
            <a:r>
              <a:rPr lang="en-US" sz="1400" dirty="0">
                <a:effectLst/>
              </a:rPr>
              <a:t>National Committee for Science Education Standards and Assessment. Washington, DC: National Academy Press. </a:t>
            </a:r>
          </a:p>
          <a:p>
            <a:r>
              <a:rPr lang="en-US" sz="1400" dirty="0" smtClean="0">
                <a:effectLst/>
              </a:rPr>
              <a:t>National </a:t>
            </a:r>
            <a:r>
              <a:rPr lang="en-US" sz="1400" dirty="0">
                <a:effectLst/>
              </a:rPr>
              <a:t>Research Council. (2012). </a:t>
            </a:r>
            <a:r>
              <a:rPr lang="en-US" sz="1400" i="1" dirty="0">
                <a:effectLst/>
              </a:rPr>
              <a:t>A Framework for K-12 Science Education: Practices, Crosscutting Concepts, and Core Ideas. </a:t>
            </a:r>
            <a:r>
              <a:rPr lang="en-US" sz="1400" dirty="0">
                <a:effectLst/>
              </a:rPr>
              <a:t>Committee on a Conceptual Framework for New K-12 Science Education Standards. Board on Science Education, Division of Behavioral and Social Sciences and Education. Washington, DC: The National Academies Press. </a:t>
            </a:r>
            <a:endParaRPr lang="en-US" sz="1400" dirty="0"/>
          </a:p>
          <a:p>
            <a:r>
              <a:rPr lang="en-US" sz="1400" dirty="0" smtClean="0">
                <a:effectLst/>
              </a:rPr>
              <a:t>National Research Council. </a:t>
            </a:r>
            <a:r>
              <a:rPr lang="en-US" sz="1400" i="1" dirty="0" smtClean="0">
                <a:effectLst/>
              </a:rPr>
              <a:t> The Role of Scientists in the Professional Development of Science Teachers,</a:t>
            </a:r>
            <a:r>
              <a:rPr lang="en-US" sz="1400" dirty="0" smtClean="0">
                <a:effectLst/>
              </a:rPr>
              <a:t> Committee on Biology Teacher </a:t>
            </a:r>
            <a:r>
              <a:rPr lang="en-US" sz="1400" dirty="0" err="1" smtClean="0">
                <a:effectLst/>
              </a:rPr>
              <a:t>Inservice</a:t>
            </a:r>
            <a:r>
              <a:rPr lang="en-US" sz="1400" dirty="0" smtClean="0">
                <a:effectLst/>
              </a:rPr>
              <a:t> Programs, National Research Council, Washington, DC. National Academy Press. </a:t>
            </a:r>
          </a:p>
          <a:p>
            <a:r>
              <a:rPr lang="en-US" sz="1400" dirty="0" err="1">
                <a:effectLst/>
              </a:rPr>
              <a:t>Melber</a:t>
            </a:r>
            <a:r>
              <a:rPr lang="en-US" sz="1400" dirty="0">
                <a:effectLst/>
              </a:rPr>
              <a:t>, L.M. Cox-Petersen, A. M</a:t>
            </a:r>
            <a:r>
              <a:rPr lang="en-US" sz="1400" i="1" dirty="0">
                <a:effectLst/>
              </a:rPr>
              <a:t>.</a:t>
            </a:r>
            <a:r>
              <a:rPr lang="en-US" sz="1400" i="1" dirty="0" smtClean="0">
                <a:effectLst/>
              </a:rPr>
              <a:t>,(2995) </a:t>
            </a:r>
            <a:r>
              <a:rPr lang="en-US" sz="1400" i="1" dirty="0">
                <a:effectLst/>
              </a:rPr>
              <a:t>Teacher Professional Development and Informal Learning Environments: Investigating Partnerships and Possibiliti</a:t>
            </a:r>
            <a:r>
              <a:rPr lang="en-US" sz="1400" dirty="0">
                <a:effectLst/>
              </a:rPr>
              <a:t>es, Journal of Science Teacher </a:t>
            </a:r>
            <a:r>
              <a:rPr lang="en-US" sz="1400" dirty="0" smtClean="0">
                <a:effectLst/>
              </a:rPr>
              <a:t>Education.</a:t>
            </a:r>
          </a:p>
          <a:p>
            <a:r>
              <a:rPr lang="en-US" sz="1400" dirty="0" err="1" smtClean="0">
                <a:effectLst/>
              </a:rPr>
              <a:t>Supovitz</a:t>
            </a:r>
            <a:r>
              <a:rPr lang="en-US" sz="1400" dirty="0">
                <a:effectLst/>
              </a:rPr>
              <a:t>, J.M., and </a:t>
            </a:r>
            <a:r>
              <a:rPr lang="en-US" sz="1400" dirty="0" smtClean="0">
                <a:effectLst/>
              </a:rPr>
              <a:t>Turner</a:t>
            </a:r>
            <a:r>
              <a:rPr lang="en-US" sz="1400" dirty="0">
                <a:effectLst/>
              </a:rPr>
              <a:t>, H.M. (2000). The effects of professional development on science teaching practices and classroom culture. </a:t>
            </a:r>
            <a:r>
              <a:rPr lang="en-US" sz="1400" i="1" dirty="0">
                <a:effectLst/>
              </a:rPr>
              <a:t>Journal of Research in Science Teaching, 37</a:t>
            </a:r>
            <a:r>
              <a:rPr lang="en-US" sz="1400" dirty="0">
                <a:effectLst/>
              </a:rPr>
              <a:t>(9), 963-980. </a:t>
            </a:r>
          </a:p>
          <a:p>
            <a:endParaRPr lang="en-US" sz="1400" i="1" dirty="0">
              <a:effectLst/>
            </a:endParaRPr>
          </a:p>
          <a:p>
            <a:endParaRPr lang="en-US" sz="1400" i="1" dirty="0">
              <a:effectLst/>
            </a:endParaRPr>
          </a:p>
          <a:p>
            <a:endParaRPr lang="en-US" dirty="0" smtClean="0"/>
          </a:p>
          <a:p>
            <a:endParaRPr lang="en-US" dirty="0"/>
          </a:p>
        </p:txBody>
      </p:sp>
    </p:spTree>
    <p:extLst>
      <p:ext uri="{BB962C8B-B14F-4D97-AF65-F5344CB8AC3E}">
        <p14:creationId xmlns:p14="http://schemas.microsoft.com/office/powerpoint/2010/main" val="233607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 </a:t>
            </a:r>
            <a:r>
              <a:rPr lang="en-US" b="1" dirty="0" smtClean="0"/>
              <a:t>and Effect</a:t>
            </a:r>
            <a:endParaRPr lang="en-US" b="1" dirty="0"/>
          </a:p>
        </p:txBody>
      </p:sp>
      <p:sp>
        <p:nvSpPr>
          <p:cNvPr id="3" name="Content Placeholder 2"/>
          <p:cNvSpPr>
            <a:spLocks noGrp="1"/>
          </p:cNvSpPr>
          <p:nvPr>
            <p:ph idx="1"/>
          </p:nvPr>
        </p:nvSpPr>
        <p:spPr/>
        <p:txBody>
          <a:bodyPr/>
          <a:lstStyle/>
          <a:p>
            <a:pPr marL="0" indent="0">
              <a:buNone/>
            </a:pPr>
            <a:r>
              <a:rPr lang="en-US" dirty="0" smtClean="0">
                <a:effectLst/>
              </a:rPr>
              <a:t>“Alignment </a:t>
            </a:r>
            <a:r>
              <a:rPr lang="en-US" dirty="0">
                <a:effectLst/>
              </a:rPr>
              <a:t>of teacher preparation and professional development with the vision of science education advanced in this </a:t>
            </a:r>
            <a:r>
              <a:rPr lang="en-US" dirty="0" smtClean="0">
                <a:effectLst/>
              </a:rPr>
              <a:t>Framework </a:t>
            </a:r>
            <a:r>
              <a:rPr lang="en-US" dirty="0">
                <a:effectLst/>
              </a:rPr>
              <a:t>is essential for eventual wide</a:t>
            </a:r>
            <a:r>
              <a:rPr lang="en-US" dirty="0" smtClean="0">
                <a:effectLst/>
              </a:rPr>
              <a:t>-spread </a:t>
            </a:r>
            <a:r>
              <a:rPr lang="en-US" dirty="0">
                <a:effectLst/>
              </a:rPr>
              <a:t>implementation of the type of instruction that will be needed for </a:t>
            </a:r>
            <a:r>
              <a:rPr lang="en-US" dirty="0" smtClean="0">
                <a:effectLst/>
              </a:rPr>
              <a:t>students </a:t>
            </a:r>
            <a:r>
              <a:rPr lang="en-US" dirty="0">
                <a:effectLst/>
              </a:rPr>
              <a:t>to achieve the standards based on it. </a:t>
            </a:r>
            <a:r>
              <a:rPr lang="en-US" dirty="0" smtClean="0">
                <a:effectLst/>
              </a:rPr>
              <a:t>“</a:t>
            </a:r>
            <a:endParaRPr lang="en-US" dirty="0"/>
          </a:p>
          <a:p>
            <a:pPr marL="0" indent="0">
              <a:buNone/>
            </a:pPr>
            <a:r>
              <a:rPr lang="en-US" i="1" dirty="0">
                <a:solidFill>
                  <a:srgbClr val="FF0000"/>
                </a:solidFill>
              </a:rPr>
              <a:t>F</a:t>
            </a:r>
            <a:r>
              <a:rPr lang="en-US" i="1" dirty="0" smtClean="0">
                <a:solidFill>
                  <a:srgbClr val="FF0000"/>
                </a:solidFill>
              </a:rPr>
              <a:t>ramework Page 256</a:t>
            </a:r>
            <a:endParaRPr lang="en-US" i="1" dirty="0">
              <a:solidFill>
                <a:srgbClr val="FF0000"/>
              </a:solidFill>
            </a:endParaRPr>
          </a:p>
        </p:txBody>
      </p:sp>
    </p:spTree>
    <p:extLst>
      <p:ext uri="{BB962C8B-B14F-4D97-AF65-F5344CB8AC3E}">
        <p14:creationId xmlns:p14="http://schemas.microsoft.com/office/powerpoint/2010/main" val="2003567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094008"/>
          </a:xfrm>
        </p:spPr>
        <p:txBody>
          <a:bodyPr/>
          <a:lstStyle/>
          <a:p>
            <a:r>
              <a:rPr lang="en-US" b="1" dirty="0" smtClean="0"/>
              <a:t>Framework</a:t>
            </a:r>
            <a:endParaRPr lang="en-US" b="1" dirty="0"/>
          </a:p>
        </p:txBody>
      </p:sp>
      <p:sp>
        <p:nvSpPr>
          <p:cNvPr id="3" name="Content Placeholder 2"/>
          <p:cNvSpPr>
            <a:spLocks noGrp="1"/>
          </p:cNvSpPr>
          <p:nvPr>
            <p:ph idx="1"/>
          </p:nvPr>
        </p:nvSpPr>
        <p:spPr>
          <a:xfrm>
            <a:off x="160774" y="1880776"/>
            <a:ext cx="8810393" cy="5208302"/>
          </a:xfrm>
        </p:spPr>
        <p:txBody>
          <a:bodyPr>
            <a:normAutofit fontScale="85000" lnSpcReduction="20000"/>
          </a:bodyPr>
          <a:lstStyle/>
          <a:p>
            <a:r>
              <a:rPr lang="en-US" sz="2800" dirty="0">
                <a:effectLst/>
              </a:rPr>
              <a:t>Ultimately, the interactions between teachers and students in individual classrooms are the determining factor in whether students learn science successfully. </a:t>
            </a:r>
            <a:r>
              <a:rPr lang="en-US" sz="2800" dirty="0" smtClean="0">
                <a:effectLst/>
              </a:rPr>
              <a:t/>
            </a:r>
            <a:br>
              <a:rPr lang="en-US" sz="2800" dirty="0" smtClean="0">
                <a:effectLst/>
              </a:rPr>
            </a:br>
            <a:endParaRPr lang="en-US" sz="2800" dirty="0">
              <a:effectLst/>
            </a:endParaRPr>
          </a:p>
          <a:p>
            <a:pPr lvl="1"/>
            <a:r>
              <a:rPr lang="en-US" dirty="0" smtClean="0">
                <a:effectLst/>
              </a:rPr>
              <a:t>Teachers </a:t>
            </a:r>
            <a:r>
              <a:rPr lang="en-US" dirty="0">
                <a:effectLst/>
              </a:rPr>
              <a:t>are the linchpin in any effort to change K-12 science education. </a:t>
            </a:r>
            <a:r>
              <a:rPr lang="en-US" dirty="0">
                <a:effectLst/>
              </a:rPr>
              <a:t>I</a:t>
            </a:r>
            <a:r>
              <a:rPr lang="en-US" dirty="0" smtClean="0">
                <a:effectLst/>
              </a:rPr>
              <a:t>t </a:t>
            </a:r>
            <a:r>
              <a:rPr lang="en-US" dirty="0">
                <a:effectLst/>
              </a:rPr>
              <a:t>stands to reason that in order to support implementation of the new standards and the curricula designed to achieve them, the initial preparation and </a:t>
            </a:r>
            <a:r>
              <a:rPr lang="en-US" dirty="0" smtClean="0">
                <a:effectLst/>
              </a:rPr>
              <a:t>professional </a:t>
            </a:r>
            <a:r>
              <a:rPr lang="en-US" dirty="0">
                <a:effectLst/>
              </a:rPr>
              <a:t>development of teachers of science will need to change. </a:t>
            </a:r>
            <a:r>
              <a:rPr lang="en-US" dirty="0" smtClean="0">
                <a:effectLst/>
              </a:rPr>
              <a:t/>
            </a:r>
            <a:br>
              <a:rPr lang="en-US" dirty="0" smtClean="0">
                <a:effectLst/>
              </a:rPr>
            </a:br>
            <a:endParaRPr lang="en-US" dirty="0"/>
          </a:p>
          <a:p>
            <a:pPr lvl="1"/>
            <a:r>
              <a:rPr lang="en-US" dirty="0">
                <a:effectLst/>
              </a:rPr>
              <a:t>Schools, districts, institutions of higher education, state agencies, and other entities recruit, prepare, license, and evaluate teachers and provide an array of opportunities for their continued professional learning. A </a:t>
            </a:r>
            <a:r>
              <a:rPr lang="en-US" dirty="0" smtClean="0">
                <a:effectLst/>
              </a:rPr>
              <a:t>coherent </a:t>
            </a:r>
            <a:r>
              <a:rPr lang="en-US" dirty="0">
                <a:effectLst/>
              </a:rPr>
              <a:t>approach to implementing standards would require all of these entities to work toward common goals and to evaluate the effectiveness of their </a:t>
            </a:r>
            <a:r>
              <a:rPr lang="en-US" dirty="0" smtClean="0">
                <a:effectLst/>
              </a:rPr>
              <a:t>requirements</a:t>
            </a:r>
            <a:r>
              <a:rPr lang="en-US" dirty="0">
                <a:effectLst/>
              </a:rPr>
              <a:t>, procedures, teaching experiences, and courses in supporting the desired </a:t>
            </a:r>
            <a:r>
              <a:rPr lang="en-US" dirty="0" smtClean="0">
                <a:effectLst/>
              </a:rPr>
              <a:t>approaches. </a:t>
            </a:r>
            <a:endParaRPr lang="en-US" dirty="0"/>
          </a:p>
          <a:p>
            <a:pPr marL="0" indent="0">
              <a:buNone/>
            </a:pPr>
            <a:r>
              <a:rPr lang="en-US" dirty="0" smtClean="0"/>
              <a:t>Framework page 255</a:t>
            </a:r>
            <a:endParaRPr lang="en-US" dirty="0"/>
          </a:p>
        </p:txBody>
      </p:sp>
    </p:spTree>
    <p:extLst>
      <p:ext uri="{BB962C8B-B14F-4D97-AF65-F5344CB8AC3E}">
        <p14:creationId xmlns:p14="http://schemas.microsoft.com/office/powerpoint/2010/main" val="9142088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Framework</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effectLst/>
              </a:rPr>
              <a:t>“Explicit </a:t>
            </a:r>
            <a:r>
              <a:rPr lang="en-US" dirty="0">
                <a:effectLst/>
              </a:rPr>
              <a:t>standards for teaching, professional development, education </a:t>
            </a:r>
            <a:r>
              <a:rPr lang="en-US" dirty="0" smtClean="0">
                <a:effectLst/>
              </a:rPr>
              <a:t>programs</a:t>
            </a:r>
            <a:r>
              <a:rPr lang="en-US" dirty="0">
                <a:effectLst/>
              </a:rPr>
              <a:t>, and the education system were included in the original </a:t>
            </a:r>
            <a:r>
              <a:rPr lang="en-US" i="1" dirty="0">
                <a:effectLst/>
              </a:rPr>
              <a:t>National Science Education Standard</a:t>
            </a:r>
            <a:r>
              <a:rPr lang="en-US" dirty="0">
                <a:effectLst/>
              </a:rPr>
              <a:t>s (</a:t>
            </a:r>
            <a:r>
              <a:rPr lang="en-US" i="1" dirty="0">
                <a:effectLst/>
              </a:rPr>
              <a:t>NSES</a:t>
            </a:r>
            <a:r>
              <a:rPr lang="en-US" dirty="0">
                <a:effectLst/>
              </a:rPr>
              <a:t>) published by the NRC in 1996 [7]. </a:t>
            </a:r>
            <a:endParaRPr lang="en-US" dirty="0" smtClean="0">
              <a:effectLst/>
            </a:endParaRPr>
          </a:p>
          <a:p>
            <a:pPr marL="0" indent="0">
              <a:buNone/>
            </a:pPr>
            <a:r>
              <a:rPr lang="en-US" dirty="0" smtClean="0">
                <a:effectLst/>
              </a:rPr>
              <a:t>Although </a:t>
            </a:r>
            <a:r>
              <a:rPr lang="en-US" dirty="0">
                <a:effectLst/>
              </a:rPr>
              <a:t>many of these standards are still relevant to K-12 science education today, the committee did not undertake a thorough review of these portions of the </a:t>
            </a:r>
            <a:r>
              <a:rPr lang="en-US" i="1" dirty="0">
                <a:effectLst/>
              </a:rPr>
              <a:t>NSES</a:t>
            </a:r>
            <a:r>
              <a:rPr lang="en-US" dirty="0" smtClean="0">
                <a:effectLst/>
              </a:rPr>
              <a:t>.”</a:t>
            </a:r>
            <a:endParaRPr lang="en-US" dirty="0" smtClean="0">
              <a:effectLst/>
            </a:endParaRPr>
          </a:p>
          <a:p>
            <a:pPr marL="0" indent="0">
              <a:buNone/>
            </a:pPr>
            <a:r>
              <a:rPr lang="en-US" sz="1800" i="1" dirty="0" smtClean="0">
                <a:solidFill>
                  <a:srgbClr val="FF0000"/>
                </a:solidFill>
                <a:effectLst/>
              </a:rPr>
              <a:t>Framework Page 242</a:t>
            </a:r>
            <a:endParaRPr lang="en-US" sz="1800" i="1" dirty="0">
              <a:solidFill>
                <a:srgbClr val="FF0000"/>
              </a:solidFill>
            </a:endParaRPr>
          </a:p>
        </p:txBody>
      </p:sp>
    </p:spTree>
    <p:extLst>
      <p:ext uri="{BB962C8B-B14F-4D97-AF65-F5344CB8AC3E}">
        <p14:creationId xmlns:p14="http://schemas.microsoft.com/office/powerpoint/2010/main" val="7760789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NSES Professional </a:t>
            </a:r>
            <a:br>
              <a:rPr lang="en-US" sz="3600" b="1" dirty="0" smtClean="0"/>
            </a:br>
            <a:r>
              <a:rPr lang="en-US" sz="3600" b="1" dirty="0" smtClean="0"/>
              <a:t>Development Standards </a:t>
            </a:r>
            <a:endParaRPr lang="en-US" sz="3600" b="1" dirty="0"/>
          </a:p>
        </p:txBody>
      </p:sp>
      <p:sp>
        <p:nvSpPr>
          <p:cNvPr id="3" name="Content Placeholder 2"/>
          <p:cNvSpPr>
            <a:spLocks noGrp="1"/>
          </p:cNvSpPr>
          <p:nvPr>
            <p:ph idx="1"/>
          </p:nvPr>
        </p:nvSpPr>
        <p:spPr>
          <a:xfrm>
            <a:off x="765175" y="1765906"/>
            <a:ext cx="7612064" cy="4705046"/>
          </a:xfrm>
        </p:spPr>
        <p:txBody>
          <a:bodyPr>
            <a:normAutofit/>
          </a:bodyPr>
          <a:lstStyle/>
          <a:p>
            <a:r>
              <a:rPr lang="en-US" sz="2000" dirty="0">
                <a:effectLst/>
              </a:rPr>
              <a:t>STANDARD A:  Professional development for teachers of science requires learning essential science content through the perspectives and methods of inquiry</a:t>
            </a:r>
            <a:r>
              <a:rPr lang="en-US" sz="2000" dirty="0" smtClean="0">
                <a:effectLst/>
              </a:rPr>
              <a:t>.</a:t>
            </a:r>
          </a:p>
          <a:p>
            <a:r>
              <a:rPr lang="en-US" sz="2000" dirty="0">
                <a:effectLst/>
              </a:rPr>
              <a:t>STANDARD B:  Professional development for teachers of science requires integrating knowledge of science, learning, pedagogy, and students; it also requires applying that knowledge to science teaching. </a:t>
            </a:r>
            <a:endParaRPr lang="en-US" sz="2000" dirty="0" smtClean="0">
              <a:effectLst/>
            </a:endParaRPr>
          </a:p>
          <a:p>
            <a:r>
              <a:rPr lang="en-US" sz="2000" dirty="0">
                <a:effectLst/>
              </a:rPr>
              <a:t>STANDARD C:  Professional development for teachers of science requires building understanding and ability for lifelong learning. </a:t>
            </a:r>
            <a:endParaRPr lang="en-US" sz="2000" dirty="0" smtClean="0">
              <a:effectLst/>
            </a:endParaRPr>
          </a:p>
          <a:p>
            <a:r>
              <a:rPr lang="en-US" sz="2000" dirty="0">
                <a:effectLst/>
              </a:rPr>
              <a:t>STANDARD D:  Professional development programs for teachers of science must be coherent and integrated. </a:t>
            </a:r>
            <a:endParaRPr lang="en-US" sz="2000" dirty="0"/>
          </a:p>
        </p:txBody>
      </p:sp>
    </p:spTree>
    <p:extLst>
      <p:ext uri="{BB962C8B-B14F-4D97-AF65-F5344CB8AC3E}">
        <p14:creationId xmlns:p14="http://schemas.microsoft.com/office/powerpoint/2010/main" val="11798030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08" y="94767"/>
            <a:ext cx="8660119" cy="1572878"/>
          </a:xfrm>
        </p:spPr>
        <p:txBody>
          <a:bodyPr/>
          <a:lstStyle/>
          <a:p>
            <a:pPr algn="l"/>
            <a:r>
              <a:rPr lang="en-US" sz="2400" dirty="0" smtClean="0">
                <a:effectLst/>
              </a:rPr>
              <a:t>STANDARD A:  Professional </a:t>
            </a:r>
            <a:r>
              <a:rPr lang="en-US" sz="2400" dirty="0">
                <a:effectLst/>
              </a:rPr>
              <a:t>development for teachers of science requires </a:t>
            </a:r>
            <a:r>
              <a:rPr lang="en-US" sz="2400" dirty="0" smtClean="0">
                <a:effectLst/>
              </a:rPr>
              <a:t>learning </a:t>
            </a:r>
            <a:r>
              <a:rPr lang="en-US" sz="2400" dirty="0">
                <a:effectLst/>
              </a:rPr>
              <a:t>essential science content through the perspectives and methods of inquiry. </a:t>
            </a:r>
            <a:r>
              <a:rPr lang="en-US" sz="2400" dirty="0" smtClean="0">
                <a:effectLst/>
              </a:rPr>
              <a:t>  Science learning </a:t>
            </a:r>
            <a:r>
              <a:rPr lang="en-US" sz="2400" dirty="0">
                <a:effectLst/>
              </a:rPr>
              <a:t>experiences for teachers </a:t>
            </a:r>
            <a:r>
              <a:rPr lang="en-US" sz="2400" dirty="0" smtClean="0">
                <a:effectLst/>
              </a:rPr>
              <a:t>must</a:t>
            </a:r>
            <a:r>
              <a:rPr lang="en-US" sz="2000" dirty="0" smtClean="0">
                <a:effectLst/>
              </a:rPr>
              <a:t>:</a:t>
            </a:r>
            <a:endParaRPr lang="en-US" sz="2000" dirty="0"/>
          </a:p>
        </p:txBody>
      </p:sp>
      <p:sp>
        <p:nvSpPr>
          <p:cNvPr id="3" name="Content Placeholder 2"/>
          <p:cNvSpPr>
            <a:spLocks noGrp="1"/>
          </p:cNvSpPr>
          <p:nvPr>
            <p:ph idx="1"/>
          </p:nvPr>
        </p:nvSpPr>
        <p:spPr>
          <a:xfrm>
            <a:off x="229508" y="2070846"/>
            <a:ext cx="8660119" cy="4787154"/>
          </a:xfrm>
        </p:spPr>
        <p:txBody>
          <a:bodyPr>
            <a:normAutofit fontScale="85000" lnSpcReduction="20000"/>
          </a:bodyPr>
          <a:lstStyle/>
          <a:p>
            <a:r>
              <a:rPr lang="en-US" dirty="0" smtClean="0">
                <a:effectLst/>
              </a:rPr>
              <a:t>Involve </a:t>
            </a:r>
            <a:r>
              <a:rPr lang="en-US" dirty="0">
                <a:effectLst/>
              </a:rPr>
              <a:t>teachers in actively investigating </a:t>
            </a:r>
            <a:r>
              <a:rPr lang="en-US" dirty="0" smtClean="0"/>
              <a:t> </a:t>
            </a:r>
            <a:r>
              <a:rPr lang="en-US" dirty="0" smtClean="0">
                <a:effectLst/>
              </a:rPr>
              <a:t>phenomena </a:t>
            </a:r>
            <a:r>
              <a:rPr lang="en-US" dirty="0">
                <a:effectLst/>
              </a:rPr>
              <a:t>that can be studied </a:t>
            </a:r>
            <a:r>
              <a:rPr lang="en-US" dirty="0" smtClean="0">
                <a:effectLst/>
              </a:rPr>
              <a:t>scientifically</a:t>
            </a:r>
            <a:r>
              <a:rPr lang="en-US" dirty="0">
                <a:effectLst/>
              </a:rPr>
              <a:t>, interpreting results, and making sense of findings consistent with </a:t>
            </a:r>
            <a:r>
              <a:rPr lang="en-US" dirty="0" smtClean="0">
                <a:effectLst/>
              </a:rPr>
              <a:t>currently </a:t>
            </a:r>
            <a:r>
              <a:rPr lang="en-US" dirty="0">
                <a:effectLst/>
              </a:rPr>
              <a:t>accepted scientific understanding. Address issues, events, problems, or topics significant in science and of interest to participants. </a:t>
            </a:r>
            <a:endParaRPr lang="en-US" dirty="0"/>
          </a:p>
          <a:p>
            <a:pPr fontAlgn="auto"/>
            <a:r>
              <a:rPr lang="en-US" dirty="0">
                <a:effectLst/>
              </a:rPr>
              <a:t>Introduce teachers to scientific </a:t>
            </a:r>
            <a:r>
              <a:rPr lang="en-US" dirty="0" smtClean="0">
                <a:effectLst/>
              </a:rPr>
              <a:t>literature</a:t>
            </a:r>
            <a:r>
              <a:rPr lang="en-US" dirty="0">
                <a:effectLst/>
              </a:rPr>
              <a:t>, media</a:t>
            </a:r>
            <a:r>
              <a:rPr lang="en-US" dirty="0" smtClean="0">
                <a:effectLst/>
              </a:rPr>
              <a:t>, and </a:t>
            </a:r>
            <a:r>
              <a:rPr lang="en-US" dirty="0">
                <a:effectLst/>
              </a:rPr>
              <a:t>technological resources that expand their science knowledge and their ability to access further knowledge. </a:t>
            </a:r>
          </a:p>
          <a:p>
            <a:pPr fontAlgn="auto"/>
            <a:r>
              <a:rPr lang="en-US" dirty="0">
                <a:effectLst/>
              </a:rPr>
              <a:t>Build on the teacher’s current science understanding, ability, and attitudes. </a:t>
            </a:r>
          </a:p>
          <a:p>
            <a:pPr fontAlgn="auto"/>
            <a:r>
              <a:rPr lang="en-US" dirty="0">
                <a:effectLst/>
              </a:rPr>
              <a:t>Incorporate ongoing reflection on the process and outcomes of </a:t>
            </a:r>
            <a:r>
              <a:rPr lang="en-US" dirty="0" smtClean="0">
                <a:effectLst/>
              </a:rPr>
              <a:t>understanding </a:t>
            </a:r>
            <a:r>
              <a:rPr lang="en-US" dirty="0">
                <a:effectLst/>
              </a:rPr>
              <a:t>science </a:t>
            </a:r>
            <a:r>
              <a:rPr lang="en-US" dirty="0" smtClean="0">
                <a:effectLst/>
              </a:rPr>
              <a:t>through </a:t>
            </a:r>
            <a:r>
              <a:rPr lang="en-US" dirty="0">
                <a:effectLst/>
              </a:rPr>
              <a:t>inquiry. </a:t>
            </a:r>
          </a:p>
          <a:p>
            <a:pPr fontAlgn="auto"/>
            <a:r>
              <a:rPr lang="en-US" dirty="0">
                <a:effectLst/>
              </a:rPr>
              <a:t>Encourage and support teachers in efforts to collaborate. </a:t>
            </a:r>
            <a:r>
              <a:rPr lang="en-US" dirty="0" smtClean="0">
                <a:effectLst/>
              </a:rPr>
              <a:t/>
            </a:r>
            <a:br>
              <a:rPr lang="en-US" dirty="0" smtClean="0">
                <a:effectLst/>
              </a:rPr>
            </a:br>
            <a:r>
              <a:rPr lang="en-US" dirty="0" smtClean="0">
                <a:effectLst/>
              </a:rPr>
              <a:t/>
            </a:r>
            <a:br>
              <a:rPr lang="en-US" dirty="0" smtClean="0">
                <a:effectLst/>
              </a:rPr>
            </a:br>
            <a:r>
              <a:rPr lang="en-US" sz="2100" i="1" dirty="0" smtClean="0">
                <a:solidFill>
                  <a:srgbClr val="FF0000"/>
                </a:solidFill>
                <a:effectLst/>
              </a:rPr>
              <a:t>NSES  Page 59</a:t>
            </a:r>
            <a:endParaRPr lang="en-US" sz="2100" i="1" dirty="0">
              <a:solidFill>
                <a:srgbClr val="FF0000"/>
              </a:solidFill>
              <a:effectLst/>
            </a:endParaRPr>
          </a:p>
        </p:txBody>
      </p:sp>
    </p:spTree>
    <p:extLst>
      <p:ext uri="{BB962C8B-B14F-4D97-AF65-F5344CB8AC3E}">
        <p14:creationId xmlns:p14="http://schemas.microsoft.com/office/powerpoint/2010/main" val="2974216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06" y="79468"/>
            <a:ext cx="9021594" cy="1417638"/>
          </a:xfrm>
        </p:spPr>
        <p:txBody>
          <a:bodyPr/>
          <a:lstStyle/>
          <a:p>
            <a:pPr algn="l"/>
            <a:r>
              <a:rPr lang="en-US" sz="2400" dirty="0" smtClean="0">
                <a:effectLst/>
              </a:rPr>
              <a:t> STANDARD B:  Professional </a:t>
            </a:r>
            <a:r>
              <a:rPr lang="en-US" sz="2400" dirty="0">
                <a:effectLst/>
              </a:rPr>
              <a:t>development for teachers of science requires </a:t>
            </a:r>
            <a:r>
              <a:rPr lang="en-US" sz="2400" dirty="0" smtClean="0">
                <a:effectLst/>
              </a:rPr>
              <a:t>integrating </a:t>
            </a:r>
            <a:r>
              <a:rPr lang="en-US" sz="2400" dirty="0">
                <a:effectLst/>
              </a:rPr>
              <a:t>knowledge of science, learning, pedagogy, and students; it also requires applying that knowledge to science teaching. Learning experiences for teachers of </a:t>
            </a:r>
            <a:r>
              <a:rPr lang="en-US" sz="2400" dirty="0" smtClean="0">
                <a:effectLst/>
              </a:rPr>
              <a:t>science must:</a:t>
            </a:r>
            <a:endParaRPr lang="en-US" sz="2400" dirty="0"/>
          </a:p>
        </p:txBody>
      </p:sp>
      <p:sp>
        <p:nvSpPr>
          <p:cNvPr id="3" name="Content Placeholder 2"/>
          <p:cNvSpPr>
            <a:spLocks noGrp="1"/>
          </p:cNvSpPr>
          <p:nvPr>
            <p:ph idx="1"/>
          </p:nvPr>
        </p:nvSpPr>
        <p:spPr>
          <a:xfrm>
            <a:off x="459017" y="2070846"/>
            <a:ext cx="8400010" cy="4787154"/>
          </a:xfrm>
        </p:spPr>
        <p:txBody>
          <a:bodyPr>
            <a:normAutofit fontScale="92500" lnSpcReduction="10000"/>
          </a:bodyPr>
          <a:lstStyle/>
          <a:p>
            <a:pPr fontAlgn="auto"/>
            <a:r>
              <a:rPr lang="en-US" dirty="0">
                <a:effectLst/>
              </a:rPr>
              <a:t>Connect and integrate all pertinent aspects of science and science education. </a:t>
            </a:r>
          </a:p>
          <a:p>
            <a:pPr fontAlgn="auto"/>
            <a:r>
              <a:rPr lang="en-US" dirty="0">
                <a:effectLst/>
              </a:rPr>
              <a:t>Occur in a variety of places </a:t>
            </a:r>
            <a:r>
              <a:rPr lang="en-US" dirty="0" smtClean="0">
                <a:effectLst/>
              </a:rPr>
              <a:t>where </a:t>
            </a:r>
            <a:r>
              <a:rPr lang="en-US" dirty="0">
                <a:effectLst/>
              </a:rPr>
              <a:t>effective science teaching can be </a:t>
            </a:r>
            <a:r>
              <a:rPr lang="en-US" dirty="0" smtClean="0">
                <a:effectLst/>
              </a:rPr>
              <a:t>illustrated </a:t>
            </a:r>
            <a:r>
              <a:rPr lang="en-US" dirty="0">
                <a:effectLst/>
              </a:rPr>
              <a:t>and modeled, permitting </a:t>
            </a:r>
            <a:r>
              <a:rPr lang="en-US" dirty="0" smtClean="0">
                <a:effectLst/>
              </a:rPr>
              <a:t>teach</a:t>
            </a:r>
            <a:r>
              <a:rPr lang="en-US" dirty="0">
                <a:effectLst/>
              </a:rPr>
              <a:t>e</a:t>
            </a:r>
            <a:r>
              <a:rPr lang="en-US" dirty="0" smtClean="0">
                <a:effectLst/>
              </a:rPr>
              <a:t>rs </a:t>
            </a:r>
            <a:r>
              <a:rPr lang="en-US" dirty="0">
                <a:effectLst/>
              </a:rPr>
              <a:t>to struggle with real situations and expand their knowledge and skills in appropriate contexts. </a:t>
            </a:r>
          </a:p>
          <a:p>
            <a:pPr fontAlgn="auto"/>
            <a:r>
              <a:rPr lang="en-US" dirty="0">
                <a:effectLst/>
              </a:rPr>
              <a:t>Address teachers’ needs as learners and build on their current knowledge of science content, teaching, and learning. </a:t>
            </a:r>
          </a:p>
          <a:p>
            <a:r>
              <a:rPr lang="en-US" dirty="0">
                <a:effectLst/>
              </a:rPr>
              <a:t>Use inquiry, reflection</a:t>
            </a:r>
            <a:r>
              <a:rPr lang="en-US" dirty="0" smtClean="0">
                <a:effectLst/>
              </a:rPr>
              <a:t>, interpretation </a:t>
            </a:r>
            <a:r>
              <a:rPr lang="en-US" dirty="0">
                <a:effectLst/>
              </a:rPr>
              <a:t>of research</a:t>
            </a:r>
            <a:r>
              <a:rPr lang="en-US" dirty="0" smtClean="0">
                <a:effectLst/>
              </a:rPr>
              <a:t>, modeling</a:t>
            </a:r>
            <a:r>
              <a:rPr lang="en-US" dirty="0">
                <a:effectLst/>
              </a:rPr>
              <a:t>, and guided practice to build understanding and skill in science teaching. </a:t>
            </a:r>
            <a:br>
              <a:rPr lang="en-US" dirty="0">
                <a:effectLst/>
              </a:rPr>
            </a:br>
            <a:r>
              <a:rPr lang="en-US" dirty="0" smtClean="0">
                <a:effectLst/>
              </a:rPr>
              <a:t/>
            </a:r>
            <a:br>
              <a:rPr lang="en-US" dirty="0" smtClean="0">
                <a:effectLst/>
              </a:rPr>
            </a:br>
            <a:r>
              <a:rPr lang="en-US" sz="2200" i="1" dirty="0">
                <a:solidFill>
                  <a:srgbClr val="FF0000"/>
                </a:solidFill>
                <a:effectLst/>
              </a:rPr>
              <a:t>NSES  Page </a:t>
            </a:r>
            <a:r>
              <a:rPr lang="en-US" sz="2200" i="1" dirty="0" smtClean="0">
                <a:solidFill>
                  <a:srgbClr val="FF0000"/>
                </a:solidFill>
                <a:effectLst/>
              </a:rPr>
              <a:t>62</a:t>
            </a:r>
            <a:endParaRPr lang="en-US" sz="2200" i="1" dirty="0">
              <a:solidFill>
                <a:srgbClr val="FF0000"/>
              </a:solidFill>
              <a:effectLst/>
            </a:endParaRPr>
          </a:p>
          <a:p>
            <a:pPr fontAlgn="auto"/>
            <a:endParaRPr lang="en-US" dirty="0">
              <a:effectLst/>
            </a:endParaRPr>
          </a:p>
          <a:p>
            <a:endParaRPr lang="en-US" dirty="0"/>
          </a:p>
        </p:txBody>
      </p:sp>
    </p:spTree>
    <p:extLst>
      <p:ext uri="{BB962C8B-B14F-4D97-AF65-F5344CB8AC3E}">
        <p14:creationId xmlns:p14="http://schemas.microsoft.com/office/powerpoint/2010/main" val="387873064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5760</TotalTime>
  <Words>3090</Words>
  <Application>Microsoft Macintosh PowerPoint</Application>
  <PresentationFormat>On-screen Show (4:3)</PresentationFormat>
  <Paragraphs>233</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Habitat</vt:lpstr>
      <vt:lpstr>Schema for Professional Development to Implement the Framework and NGSS</vt:lpstr>
      <vt:lpstr>Systems and System Models</vt:lpstr>
      <vt:lpstr>Change and Stability</vt:lpstr>
      <vt:lpstr>Cause and Effect</vt:lpstr>
      <vt:lpstr>Framework</vt:lpstr>
      <vt:lpstr>Framework</vt:lpstr>
      <vt:lpstr>NSES Professional  Development Standards </vt:lpstr>
      <vt:lpstr>STANDARD A:  Professional development for teachers of science requires learning essential science content through the perspectives and methods of inquiry.   Science learning experiences for teachers must:</vt:lpstr>
      <vt:lpstr> STANDARD B:  Professional development for teachers of science requires integrating knowledge of science, learning, pedagogy, and students; it also requires applying that knowledge to science teaching. Learning experiences for teachers of science must:</vt:lpstr>
      <vt:lpstr>STANDARD C:  Professional development for teachers of science requires building understanding and ability for lifelong learning. Professional development activities must:</vt:lpstr>
      <vt:lpstr>STANDARD D:  Professional development programs for teachers of science must be coherent and integrated. Quality pre-service and in-service programs are characterized by:  </vt:lpstr>
      <vt:lpstr>Cause and Effect Professional Development is Critical</vt:lpstr>
      <vt:lpstr>Immersion</vt:lpstr>
      <vt:lpstr>Intensive and Sustained</vt:lpstr>
      <vt:lpstr>Connected Instructional Practices</vt:lpstr>
      <vt:lpstr>Connected to Subject Matter Knowledge</vt:lpstr>
      <vt:lpstr>Connected to Standards</vt:lpstr>
      <vt:lpstr>Professional Development Models</vt:lpstr>
      <vt:lpstr>South Dakota Science Academies</vt:lpstr>
      <vt:lpstr>South Dakota Science Academies</vt:lpstr>
      <vt:lpstr>Structure and Function Progression within the Framework: </vt:lpstr>
      <vt:lpstr>South Dakota</vt:lpstr>
      <vt:lpstr>Georgia’s Professional Development Model</vt:lpstr>
      <vt:lpstr>Georgia’s Professional Development  Delivery Mechanism</vt:lpstr>
      <vt:lpstr>Timeline for Georgia’s Professional Development Model</vt:lpstr>
      <vt:lpstr>PESTL</vt:lpstr>
      <vt:lpstr>Matter and Energy</vt:lpstr>
      <vt:lpstr>Patterns</vt:lpstr>
      <vt:lpstr>Scale</vt:lpstr>
      <vt:lpstr>Informal Science Education Role</vt:lpstr>
      <vt:lpstr>Model</vt:lpstr>
      <vt:lpstr>Discussion</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Schema for Professional Develpment</dc:title>
  <dc:creator>Brett</dc:creator>
  <cp:lastModifiedBy>Brett</cp:lastModifiedBy>
  <cp:revision>66</cp:revision>
  <dcterms:created xsi:type="dcterms:W3CDTF">2013-06-01T01:49:18Z</dcterms:created>
  <dcterms:modified xsi:type="dcterms:W3CDTF">2013-06-08T08:54:30Z</dcterms:modified>
</cp:coreProperties>
</file>